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0" r:id="rId1"/>
  </p:sldMasterIdLst>
  <p:notesMasterIdLst>
    <p:notesMasterId r:id="rId26"/>
  </p:notesMasterIdLst>
  <p:sldIdLst>
    <p:sldId id="256" r:id="rId2"/>
    <p:sldId id="260" r:id="rId3"/>
    <p:sldId id="264" r:id="rId4"/>
    <p:sldId id="265" r:id="rId5"/>
    <p:sldId id="267" r:id="rId6"/>
    <p:sldId id="278" r:id="rId7"/>
    <p:sldId id="295" r:id="rId8"/>
    <p:sldId id="296" r:id="rId9"/>
    <p:sldId id="297" r:id="rId10"/>
    <p:sldId id="298" r:id="rId11"/>
    <p:sldId id="299" r:id="rId12"/>
    <p:sldId id="312" r:id="rId13"/>
    <p:sldId id="322" r:id="rId14"/>
    <p:sldId id="300" r:id="rId15"/>
    <p:sldId id="301" r:id="rId16"/>
    <p:sldId id="303" r:id="rId17"/>
    <p:sldId id="304" r:id="rId18"/>
    <p:sldId id="305" r:id="rId19"/>
    <p:sldId id="306" r:id="rId20"/>
    <p:sldId id="308" r:id="rId21"/>
    <p:sldId id="310" r:id="rId22"/>
    <p:sldId id="286" r:id="rId23"/>
    <p:sldId id="285" r:id="rId24"/>
    <p:sldId id="284" r:id="rId25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hin Tae" initials="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1C2C"/>
    <a:srgbClr val="01273C"/>
    <a:srgbClr val="03324C"/>
    <a:srgbClr val="053C5B"/>
    <a:srgbClr val="022A3F"/>
    <a:srgbClr val="043855"/>
    <a:srgbClr val="074567"/>
    <a:srgbClr val="094E73"/>
    <a:srgbClr val="02273C"/>
    <a:srgbClr val="0434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Style à thème 1 - Accentuation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C2FFA5D-87B4-456A-9821-1D502468CF0F}" styleName="Style à thème 1 - Accentuation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934" autoAdjust="0"/>
    <p:restoredTop sz="91228" autoAdjust="0"/>
  </p:normalViewPr>
  <p:slideViewPr>
    <p:cSldViewPr snapToGrid="0" snapToObjects="1">
      <p:cViewPr varScale="1">
        <p:scale>
          <a:sx n="80" d="100"/>
          <a:sy n="80" d="100"/>
        </p:scale>
        <p:origin x="-80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-792" y="-6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interSettings" Target="printerSettings/printerSettings1.bin"/><Relationship Id="rId28" Type="http://schemas.openxmlformats.org/officeDocument/2006/relationships/commentAuthors" Target="commentAuthors.xml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5C3D99D-D70C-B449-8DF2-26A0CE617825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DAD1A956-79AD-0643-B089-50697E2CA717}">
      <dgm:prSet phldrT="[Texte]"/>
      <dgm:spPr/>
      <dgm:t>
        <a:bodyPr/>
        <a:lstStyle/>
        <a:p>
          <a:r>
            <a:rPr lang="fr-FR" dirty="0"/>
            <a:t>Gestes </a:t>
          </a:r>
          <a:r>
            <a:rPr lang="fr-FR" dirty="0" smtClean="0"/>
            <a:t>communicatifs</a:t>
          </a:r>
          <a:endParaRPr lang="fr-FR" dirty="0"/>
        </a:p>
      </dgm:t>
    </dgm:pt>
    <dgm:pt modelId="{68737F05-A858-894F-80F0-018E1830654E}" type="parTrans" cxnId="{83ED3F28-20FA-7742-91B5-DBF32A844B6D}">
      <dgm:prSet/>
      <dgm:spPr/>
      <dgm:t>
        <a:bodyPr/>
        <a:lstStyle/>
        <a:p>
          <a:endParaRPr lang="fr-FR"/>
        </a:p>
      </dgm:t>
    </dgm:pt>
    <dgm:pt modelId="{DA0C2AC6-3811-CC41-A2DD-86D5C9841A76}" type="sibTrans" cxnId="{83ED3F28-20FA-7742-91B5-DBF32A844B6D}">
      <dgm:prSet/>
      <dgm:spPr/>
      <dgm:t>
        <a:bodyPr/>
        <a:lstStyle/>
        <a:p>
          <a:endParaRPr lang="fr-FR"/>
        </a:p>
      </dgm:t>
    </dgm:pt>
    <dgm:pt modelId="{C52C3DB8-867A-9140-A98D-3F58437B21C1}">
      <dgm:prSet phldrT="[Texte]"/>
      <dgm:spPr/>
      <dgm:t>
        <a:bodyPr/>
        <a:lstStyle/>
        <a:p>
          <a:r>
            <a:rPr lang="fr-FR" dirty="0"/>
            <a:t>Gestes </a:t>
          </a:r>
          <a:r>
            <a:rPr lang="fr-FR" dirty="0" smtClean="0"/>
            <a:t>non communicatifs</a:t>
          </a:r>
          <a:endParaRPr lang="fr-FR" dirty="0"/>
        </a:p>
      </dgm:t>
    </dgm:pt>
    <dgm:pt modelId="{00AE72AF-6866-4F40-B159-E16574D6E5CE}" type="parTrans" cxnId="{D877DC71-E5E5-6A43-831E-E19DEBAFC2F5}">
      <dgm:prSet/>
      <dgm:spPr/>
      <dgm:t>
        <a:bodyPr/>
        <a:lstStyle/>
        <a:p>
          <a:endParaRPr lang="fr-FR"/>
        </a:p>
      </dgm:t>
    </dgm:pt>
    <dgm:pt modelId="{D9E279C5-BB84-6B46-ACC2-A2D4D35267FD}" type="sibTrans" cxnId="{D877DC71-E5E5-6A43-831E-E19DEBAFC2F5}">
      <dgm:prSet/>
      <dgm:spPr/>
      <dgm:t>
        <a:bodyPr/>
        <a:lstStyle/>
        <a:p>
          <a:endParaRPr lang="fr-FR"/>
        </a:p>
      </dgm:t>
    </dgm:pt>
    <dgm:pt modelId="{398569F9-0094-5742-8A7F-BD66E51C608A}">
      <dgm:prSet phldrT="[Texte]"/>
      <dgm:spPr/>
      <dgm:t>
        <a:bodyPr/>
        <a:lstStyle/>
        <a:p>
          <a:r>
            <a:rPr lang="fr-FR" dirty="0"/>
            <a:t>Gestes symboliques culturels</a:t>
          </a:r>
        </a:p>
        <a:p>
          <a:r>
            <a:rPr lang="fr-FR" dirty="0"/>
            <a:t>(</a:t>
          </a:r>
          <a:r>
            <a:rPr lang="fr-FR" i="1" dirty="0"/>
            <a:t>se cacher la bouche avec la main</a:t>
          </a:r>
          <a:r>
            <a:rPr lang="fr-FR" dirty="0"/>
            <a:t>)</a:t>
          </a:r>
        </a:p>
      </dgm:t>
    </dgm:pt>
    <dgm:pt modelId="{7C1E88B7-533B-E34C-8751-55D42F0D1B9B}" type="parTrans" cxnId="{172CB024-8C30-E242-840E-9127B1354257}">
      <dgm:prSet/>
      <dgm:spPr/>
      <dgm:t>
        <a:bodyPr/>
        <a:lstStyle/>
        <a:p>
          <a:endParaRPr lang="fr-FR"/>
        </a:p>
      </dgm:t>
    </dgm:pt>
    <dgm:pt modelId="{6C7957AF-6E96-6144-9269-D75DC0E7D5F5}" type="sibTrans" cxnId="{172CB024-8C30-E242-840E-9127B1354257}">
      <dgm:prSet/>
      <dgm:spPr/>
      <dgm:t>
        <a:bodyPr/>
        <a:lstStyle/>
        <a:p>
          <a:endParaRPr lang="fr-FR"/>
        </a:p>
      </dgm:t>
    </dgm:pt>
    <dgm:pt modelId="{6D5F81D1-628C-B749-BADC-C1DD88B1FFCB}" type="pres">
      <dgm:prSet presAssocID="{35C3D99D-D70C-B449-8DF2-26A0CE617825}" presName="Name0" presStyleCnt="0">
        <dgm:presLayoutVars>
          <dgm:dir/>
          <dgm:resizeHandles val="exact"/>
        </dgm:presLayoutVars>
      </dgm:prSet>
      <dgm:spPr/>
    </dgm:pt>
    <dgm:pt modelId="{47278025-3289-CB48-BE21-3997A343DFB3}" type="pres">
      <dgm:prSet presAssocID="{35C3D99D-D70C-B449-8DF2-26A0CE617825}" presName="vNodes" presStyleCnt="0"/>
      <dgm:spPr/>
    </dgm:pt>
    <dgm:pt modelId="{0D3B1E5E-71E3-B149-ABCB-5E6622649A47}" type="pres">
      <dgm:prSet presAssocID="{DAD1A956-79AD-0643-B089-50697E2CA717}" presName="node" presStyleLbl="node1" presStyleIdx="0" presStyleCnt="3" custLinFactNeighborY="-1214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5D70D-DE46-6F48-9CC3-17A5B81F42E0}" type="pres">
      <dgm:prSet presAssocID="{DA0C2AC6-3811-CC41-A2DD-86D5C9841A76}" presName="spacerT" presStyleCnt="0"/>
      <dgm:spPr/>
    </dgm:pt>
    <dgm:pt modelId="{D36E0554-C48B-524E-B44B-FC821808066A}" type="pres">
      <dgm:prSet presAssocID="{DA0C2AC6-3811-CC41-A2DD-86D5C9841A76}" presName="sibTrans" presStyleLbl="sibTrans2D1" presStyleIdx="0" presStyleCnt="2"/>
      <dgm:spPr/>
      <dgm:t>
        <a:bodyPr/>
        <a:lstStyle/>
        <a:p>
          <a:endParaRPr lang="fr-FR"/>
        </a:p>
      </dgm:t>
    </dgm:pt>
    <dgm:pt modelId="{379636D5-D980-2A4D-B24C-F0E8C0F95519}" type="pres">
      <dgm:prSet presAssocID="{DA0C2AC6-3811-CC41-A2DD-86D5C9841A76}" presName="spacerB" presStyleCnt="0"/>
      <dgm:spPr/>
    </dgm:pt>
    <dgm:pt modelId="{320C47AF-32FC-1E44-B705-68524A2C844E}" type="pres">
      <dgm:prSet presAssocID="{C52C3DB8-867A-9140-A98D-3F58437B21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459959-C69B-9D4F-BD44-E77E38D13950}" type="pres">
      <dgm:prSet presAssocID="{35C3D99D-D70C-B449-8DF2-26A0CE617825}" presName="sibTransLast" presStyleLbl="sibTrans2D1" presStyleIdx="1" presStyleCnt="2"/>
      <dgm:spPr/>
      <dgm:t>
        <a:bodyPr/>
        <a:lstStyle/>
        <a:p>
          <a:endParaRPr lang="fr-FR"/>
        </a:p>
      </dgm:t>
    </dgm:pt>
    <dgm:pt modelId="{A400530B-A5C3-FC42-86B8-74E007FABECB}" type="pres">
      <dgm:prSet presAssocID="{35C3D99D-D70C-B449-8DF2-26A0CE617825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70F47983-A453-9143-B2E6-19ED953660FE}" type="pres">
      <dgm:prSet presAssocID="{35C3D99D-D70C-B449-8DF2-26A0CE61782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ED872A4-91A1-4D48-9E78-D21BC0E77E8C}" type="presOf" srcId="{D9E279C5-BB84-6B46-ACC2-A2D4D35267FD}" destId="{F3459959-C69B-9D4F-BD44-E77E38D13950}" srcOrd="0" destOrd="0" presId="urn:microsoft.com/office/officeart/2005/8/layout/equation2"/>
    <dgm:cxn modelId="{B5B3201D-A879-DB42-94E1-9CDF167ACC79}" type="presOf" srcId="{D9E279C5-BB84-6B46-ACC2-A2D4D35267FD}" destId="{A400530B-A5C3-FC42-86B8-74E007FABECB}" srcOrd="1" destOrd="0" presId="urn:microsoft.com/office/officeart/2005/8/layout/equation2"/>
    <dgm:cxn modelId="{D877DC71-E5E5-6A43-831E-E19DEBAFC2F5}" srcId="{35C3D99D-D70C-B449-8DF2-26A0CE617825}" destId="{C52C3DB8-867A-9140-A98D-3F58437B21C1}" srcOrd="1" destOrd="0" parTransId="{00AE72AF-6866-4F40-B159-E16574D6E5CE}" sibTransId="{D9E279C5-BB84-6B46-ACC2-A2D4D35267FD}"/>
    <dgm:cxn modelId="{D66A894C-C563-594F-A683-5E0DB18810F4}" type="presOf" srcId="{DAD1A956-79AD-0643-B089-50697E2CA717}" destId="{0D3B1E5E-71E3-B149-ABCB-5E6622649A47}" srcOrd="0" destOrd="0" presId="urn:microsoft.com/office/officeart/2005/8/layout/equation2"/>
    <dgm:cxn modelId="{96F91B3F-FFE2-B34B-B9B0-E2A68024AD55}" type="presOf" srcId="{398569F9-0094-5742-8A7F-BD66E51C608A}" destId="{70F47983-A453-9143-B2E6-19ED953660FE}" srcOrd="0" destOrd="0" presId="urn:microsoft.com/office/officeart/2005/8/layout/equation2"/>
    <dgm:cxn modelId="{172CB024-8C30-E242-840E-9127B1354257}" srcId="{35C3D99D-D70C-B449-8DF2-26A0CE617825}" destId="{398569F9-0094-5742-8A7F-BD66E51C608A}" srcOrd="2" destOrd="0" parTransId="{7C1E88B7-533B-E34C-8751-55D42F0D1B9B}" sibTransId="{6C7957AF-6E96-6144-9269-D75DC0E7D5F5}"/>
    <dgm:cxn modelId="{54F643BD-1768-3144-80C3-41B05920D794}" type="presOf" srcId="{C52C3DB8-867A-9140-A98D-3F58437B21C1}" destId="{320C47AF-32FC-1E44-B705-68524A2C844E}" srcOrd="0" destOrd="0" presId="urn:microsoft.com/office/officeart/2005/8/layout/equation2"/>
    <dgm:cxn modelId="{83ED3F28-20FA-7742-91B5-DBF32A844B6D}" srcId="{35C3D99D-D70C-B449-8DF2-26A0CE617825}" destId="{DAD1A956-79AD-0643-B089-50697E2CA717}" srcOrd="0" destOrd="0" parTransId="{68737F05-A858-894F-80F0-018E1830654E}" sibTransId="{DA0C2AC6-3811-CC41-A2DD-86D5C9841A76}"/>
    <dgm:cxn modelId="{D9F9DE61-E115-6C41-9FFB-F3CD78F879D3}" type="presOf" srcId="{35C3D99D-D70C-B449-8DF2-26A0CE617825}" destId="{6D5F81D1-628C-B749-BADC-C1DD88B1FFCB}" srcOrd="0" destOrd="0" presId="urn:microsoft.com/office/officeart/2005/8/layout/equation2"/>
    <dgm:cxn modelId="{582F3589-C876-8944-BEA5-DA5C2CE35F5C}" type="presOf" srcId="{DA0C2AC6-3811-CC41-A2DD-86D5C9841A76}" destId="{D36E0554-C48B-524E-B44B-FC821808066A}" srcOrd="0" destOrd="0" presId="urn:microsoft.com/office/officeart/2005/8/layout/equation2"/>
    <dgm:cxn modelId="{D2A195D0-2878-F949-9138-868D2F4FDF5E}" type="presParOf" srcId="{6D5F81D1-628C-B749-BADC-C1DD88B1FFCB}" destId="{47278025-3289-CB48-BE21-3997A343DFB3}" srcOrd="0" destOrd="0" presId="urn:microsoft.com/office/officeart/2005/8/layout/equation2"/>
    <dgm:cxn modelId="{04E6D484-4C98-7A4D-8250-E3CAE6EE3AA9}" type="presParOf" srcId="{47278025-3289-CB48-BE21-3997A343DFB3}" destId="{0D3B1E5E-71E3-B149-ABCB-5E6622649A47}" srcOrd="0" destOrd="0" presId="urn:microsoft.com/office/officeart/2005/8/layout/equation2"/>
    <dgm:cxn modelId="{109C75DB-1A1E-9A4D-9BD8-F0E929AE020E}" type="presParOf" srcId="{47278025-3289-CB48-BE21-3997A343DFB3}" destId="{F035D70D-DE46-6F48-9CC3-17A5B81F42E0}" srcOrd="1" destOrd="0" presId="urn:microsoft.com/office/officeart/2005/8/layout/equation2"/>
    <dgm:cxn modelId="{5673600D-A794-F94D-AABA-8DC23EB620EC}" type="presParOf" srcId="{47278025-3289-CB48-BE21-3997A343DFB3}" destId="{D36E0554-C48B-524E-B44B-FC821808066A}" srcOrd="2" destOrd="0" presId="urn:microsoft.com/office/officeart/2005/8/layout/equation2"/>
    <dgm:cxn modelId="{31E08B49-2A91-C740-B652-41344EA2D1D9}" type="presParOf" srcId="{47278025-3289-CB48-BE21-3997A343DFB3}" destId="{379636D5-D980-2A4D-B24C-F0E8C0F95519}" srcOrd="3" destOrd="0" presId="urn:microsoft.com/office/officeart/2005/8/layout/equation2"/>
    <dgm:cxn modelId="{4E1E9EC4-1421-6F42-B16D-69284BF1E82F}" type="presParOf" srcId="{47278025-3289-CB48-BE21-3997A343DFB3}" destId="{320C47AF-32FC-1E44-B705-68524A2C844E}" srcOrd="4" destOrd="0" presId="urn:microsoft.com/office/officeart/2005/8/layout/equation2"/>
    <dgm:cxn modelId="{4EFDEEC3-1F13-7B40-86A9-3D350E62D180}" type="presParOf" srcId="{6D5F81D1-628C-B749-BADC-C1DD88B1FFCB}" destId="{F3459959-C69B-9D4F-BD44-E77E38D13950}" srcOrd="1" destOrd="0" presId="urn:microsoft.com/office/officeart/2005/8/layout/equation2"/>
    <dgm:cxn modelId="{4134A5EE-59FB-9E48-9B23-4A97EDC41144}" type="presParOf" srcId="{F3459959-C69B-9D4F-BD44-E77E38D13950}" destId="{A400530B-A5C3-FC42-86B8-74E007FABECB}" srcOrd="0" destOrd="0" presId="urn:microsoft.com/office/officeart/2005/8/layout/equation2"/>
    <dgm:cxn modelId="{F5D89ED7-5028-5B4F-BB92-E82D7DC0E0D4}" type="presParOf" srcId="{6D5F81D1-628C-B749-BADC-C1DD88B1FFCB}" destId="{70F47983-A453-9143-B2E6-19ED953660FE}" srcOrd="2" destOrd="0" presId="urn:microsoft.com/office/officeart/2005/8/layout/equati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5C3D99D-D70C-B449-8DF2-26A0CE617825}" type="doc">
      <dgm:prSet loTypeId="urn:microsoft.com/office/officeart/2005/8/layout/equation2" loCatId="" qsTypeId="urn:microsoft.com/office/officeart/2005/8/quickstyle/simple4" qsCatId="simple" csTypeId="urn:microsoft.com/office/officeart/2005/8/colors/accent1_2" csCatId="accent1" phldr="1"/>
      <dgm:spPr/>
    </dgm:pt>
    <dgm:pt modelId="{DAD1A956-79AD-0643-B089-50697E2CA717}">
      <dgm:prSet phldrT="[Texte]"/>
      <dgm:spPr/>
      <dgm:t>
        <a:bodyPr/>
        <a:lstStyle/>
        <a:p>
          <a:r>
            <a:rPr lang="fr-FR" dirty="0"/>
            <a:t>Gestes situationnel</a:t>
          </a:r>
        </a:p>
      </dgm:t>
    </dgm:pt>
    <dgm:pt modelId="{68737F05-A858-894F-80F0-018E1830654E}" type="parTrans" cxnId="{83ED3F28-20FA-7742-91B5-DBF32A844B6D}">
      <dgm:prSet/>
      <dgm:spPr/>
      <dgm:t>
        <a:bodyPr/>
        <a:lstStyle/>
        <a:p>
          <a:endParaRPr lang="fr-FR"/>
        </a:p>
      </dgm:t>
    </dgm:pt>
    <dgm:pt modelId="{DA0C2AC6-3811-CC41-A2DD-86D5C9841A76}" type="sibTrans" cxnId="{83ED3F28-20FA-7742-91B5-DBF32A844B6D}">
      <dgm:prSet/>
      <dgm:spPr/>
      <dgm:t>
        <a:bodyPr/>
        <a:lstStyle/>
        <a:p>
          <a:endParaRPr lang="fr-FR"/>
        </a:p>
      </dgm:t>
    </dgm:pt>
    <dgm:pt modelId="{C52C3DB8-867A-9140-A98D-3F58437B21C1}">
      <dgm:prSet phldrT="[Texte]"/>
      <dgm:spPr/>
      <dgm:t>
        <a:bodyPr/>
        <a:lstStyle/>
        <a:p>
          <a:r>
            <a:rPr lang="fr-FR" dirty="0"/>
            <a:t>Gestes d'embarras</a:t>
          </a:r>
        </a:p>
      </dgm:t>
    </dgm:pt>
    <dgm:pt modelId="{00AE72AF-6866-4F40-B159-E16574D6E5CE}" type="parTrans" cxnId="{D877DC71-E5E5-6A43-831E-E19DEBAFC2F5}">
      <dgm:prSet/>
      <dgm:spPr/>
      <dgm:t>
        <a:bodyPr/>
        <a:lstStyle/>
        <a:p>
          <a:endParaRPr lang="fr-FR"/>
        </a:p>
      </dgm:t>
    </dgm:pt>
    <dgm:pt modelId="{D9E279C5-BB84-6B46-ACC2-A2D4D35267FD}" type="sibTrans" cxnId="{D877DC71-E5E5-6A43-831E-E19DEBAFC2F5}">
      <dgm:prSet/>
      <dgm:spPr/>
      <dgm:t>
        <a:bodyPr/>
        <a:lstStyle/>
        <a:p>
          <a:endParaRPr lang="fr-FR"/>
        </a:p>
      </dgm:t>
    </dgm:pt>
    <dgm:pt modelId="{398569F9-0094-5742-8A7F-BD66E51C608A}">
      <dgm:prSet phldrT="[Texte]"/>
      <dgm:spPr/>
      <dgm:t>
        <a:bodyPr/>
        <a:lstStyle/>
        <a:p>
          <a:r>
            <a:rPr lang="fr-FR" dirty="0"/>
            <a:t>Gestes symboliques culturels</a:t>
          </a:r>
        </a:p>
        <a:p>
          <a:r>
            <a:rPr lang="fr-FR" dirty="0"/>
            <a:t>(</a:t>
          </a:r>
          <a:r>
            <a:rPr lang="fr-FR" i="1" dirty="0"/>
            <a:t>se cacher la bouche avec la main</a:t>
          </a:r>
          <a:r>
            <a:rPr lang="fr-FR" dirty="0"/>
            <a:t>)</a:t>
          </a:r>
        </a:p>
      </dgm:t>
    </dgm:pt>
    <dgm:pt modelId="{7C1E88B7-533B-E34C-8751-55D42F0D1B9B}" type="parTrans" cxnId="{172CB024-8C30-E242-840E-9127B1354257}">
      <dgm:prSet/>
      <dgm:spPr/>
      <dgm:t>
        <a:bodyPr/>
        <a:lstStyle/>
        <a:p>
          <a:endParaRPr lang="fr-FR"/>
        </a:p>
      </dgm:t>
    </dgm:pt>
    <dgm:pt modelId="{6C7957AF-6E96-6144-9269-D75DC0E7D5F5}" type="sibTrans" cxnId="{172CB024-8C30-E242-840E-9127B1354257}">
      <dgm:prSet/>
      <dgm:spPr/>
      <dgm:t>
        <a:bodyPr/>
        <a:lstStyle/>
        <a:p>
          <a:endParaRPr lang="fr-FR"/>
        </a:p>
      </dgm:t>
    </dgm:pt>
    <dgm:pt modelId="{6D5F81D1-628C-B749-BADC-C1DD88B1FFCB}" type="pres">
      <dgm:prSet presAssocID="{35C3D99D-D70C-B449-8DF2-26A0CE617825}" presName="Name0" presStyleCnt="0">
        <dgm:presLayoutVars>
          <dgm:dir/>
          <dgm:resizeHandles val="exact"/>
        </dgm:presLayoutVars>
      </dgm:prSet>
      <dgm:spPr/>
    </dgm:pt>
    <dgm:pt modelId="{47278025-3289-CB48-BE21-3997A343DFB3}" type="pres">
      <dgm:prSet presAssocID="{35C3D99D-D70C-B449-8DF2-26A0CE617825}" presName="vNodes" presStyleCnt="0"/>
      <dgm:spPr/>
    </dgm:pt>
    <dgm:pt modelId="{0D3B1E5E-71E3-B149-ABCB-5E6622649A47}" type="pres">
      <dgm:prSet presAssocID="{DAD1A956-79AD-0643-B089-50697E2CA71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35D70D-DE46-6F48-9CC3-17A5B81F42E0}" type="pres">
      <dgm:prSet presAssocID="{DA0C2AC6-3811-CC41-A2DD-86D5C9841A76}" presName="spacerT" presStyleCnt="0"/>
      <dgm:spPr/>
    </dgm:pt>
    <dgm:pt modelId="{D36E0554-C48B-524E-B44B-FC821808066A}" type="pres">
      <dgm:prSet presAssocID="{DA0C2AC6-3811-CC41-A2DD-86D5C9841A76}" presName="sibTrans" presStyleLbl="sibTrans2D1" presStyleIdx="0" presStyleCnt="2"/>
      <dgm:spPr/>
      <dgm:t>
        <a:bodyPr/>
        <a:lstStyle/>
        <a:p>
          <a:endParaRPr lang="fr-FR"/>
        </a:p>
      </dgm:t>
    </dgm:pt>
    <dgm:pt modelId="{379636D5-D980-2A4D-B24C-F0E8C0F95519}" type="pres">
      <dgm:prSet presAssocID="{DA0C2AC6-3811-CC41-A2DD-86D5C9841A76}" presName="spacerB" presStyleCnt="0"/>
      <dgm:spPr/>
    </dgm:pt>
    <dgm:pt modelId="{320C47AF-32FC-1E44-B705-68524A2C844E}" type="pres">
      <dgm:prSet presAssocID="{C52C3DB8-867A-9140-A98D-3F58437B21C1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3459959-C69B-9D4F-BD44-E77E38D13950}" type="pres">
      <dgm:prSet presAssocID="{35C3D99D-D70C-B449-8DF2-26A0CE617825}" presName="sibTransLast" presStyleLbl="sibTrans2D1" presStyleIdx="1" presStyleCnt="2"/>
      <dgm:spPr/>
      <dgm:t>
        <a:bodyPr/>
        <a:lstStyle/>
        <a:p>
          <a:endParaRPr lang="fr-FR"/>
        </a:p>
      </dgm:t>
    </dgm:pt>
    <dgm:pt modelId="{A400530B-A5C3-FC42-86B8-74E007FABECB}" type="pres">
      <dgm:prSet presAssocID="{35C3D99D-D70C-B449-8DF2-26A0CE617825}" presName="connectorText" presStyleLbl="sibTrans2D1" presStyleIdx="1" presStyleCnt="2"/>
      <dgm:spPr/>
      <dgm:t>
        <a:bodyPr/>
        <a:lstStyle/>
        <a:p>
          <a:endParaRPr lang="fr-FR"/>
        </a:p>
      </dgm:t>
    </dgm:pt>
    <dgm:pt modelId="{70F47983-A453-9143-B2E6-19ED953660FE}" type="pres">
      <dgm:prSet presAssocID="{35C3D99D-D70C-B449-8DF2-26A0CE617825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ADC076A-9EF4-A94C-8FA3-0D42A2662B7E}" type="presOf" srcId="{C52C3DB8-867A-9140-A98D-3F58437B21C1}" destId="{320C47AF-32FC-1E44-B705-68524A2C844E}" srcOrd="0" destOrd="0" presId="urn:microsoft.com/office/officeart/2005/8/layout/equation2"/>
    <dgm:cxn modelId="{5F1A9F2F-10E9-C441-B69B-912683C7EE4B}" type="presOf" srcId="{35C3D99D-D70C-B449-8DF2-26A0CE617825}" destId="{6D5F81D1-628C-B749-BADC-C1DD88B1FFCB}" srcOrd="0" destOrd="0" presId="urn:microsoft.com/office/officeart/2005/8/layout/equation2"/>
    <dgm:cxn modelId="{83ED3F28-20FA-7742-91B5-DBF32A844B6D}" srcId="{35C3D99D-D70C-B449-8DF2-26A0CE617825}" destId="{DAD1A956-79AD-0643-B089-50697E2CA717}" srcOrd="0" destOrd="0" parTransId="{68737F05-A858-894F-80F0-018E1830654E}" sibTransId="{DA0C2AC6-3811-CC41-A2DD-86D5C9841A76}"/>
    <dgm:cxn modelId="{78A659FC-4C78-344F-B199-7AB1B07C6B5A}" type="presOf" srcId="{398569F9-0094-5742-8A7F-BD66E51C608A}" destId="{70F47983-A453-9143-B2E6-19ED953660FE}" srcOrd="0" destOrd="0" presId="urn:microsoft.com/office/officeart/2005/8/layout/equation2"/>
    <dgm:cxn modelId="{73CC8009-EBF9-6741-A432-13092A008D74}" type="presOf" srcId="{D9E279C5-BB84-6B46-ACC2-A2D4D35267FD}" destId="{F3459959-C69B-9D4F-BD44-E77E38D13950}" srcOrd="0" destOrd="0" presId="urn:microsoft.com/office/officeart/2005/8/layout/equation2"/>
    <dgm:cxn modelId="{3AF5FA45-D5D4-304D-8C99-0FDB15FF61CC}" type="presOf" srcId="{DA0C2AC6-3811-CC41-A2DD-86D5C9841A76}" destId="{D36E0554-C48B-524E-B44B-FC821808066A}" srcOrd="0" destOrd="0" presId="urn:microsoft.com/office/officeart/2005/8/layout/equation2"/>
    <dgm:cxn modelId="{D877DC71-E5E5-6A43-831E-E19DEBAFC2F5}" srcId="{35C3D99D-D70C-B449-8DF2-26A0CE617825}" destId="{C52C3DB8-867A-9140-A98D-3F58437B21C1}" srcOrd="1" destOrd="0" parTransId="{00AE72AF-6866-4F40-B159-E16574D6E5CE}" sibTransId="{D9E279C5-BB84-6B46-ACC2-A2D4D35267FD}"/>
    <dgm:cxn modelId="{5620E937-69C0-644F-9EAF-A2D6C9DD40C6}" type="presOf" srcId="{D9E279C5-BB84-6B46-ACC2-A2D4D35267FD}" destId="{A400530B-A5C3-FC42-86B8-74E007FABECB}" srcOrd="1" destOrd="0" presId="urn:microsoft.com/office/officeart/2005/8/layout/equation2"/>
    <dgm:cxn modelId="{5E5952D2-A8FF-C04C-98AD-84ED943CE9B3}" type="presOf" srcId="{DAD1A956-79AD-0643-B089-50697E2CA717}" destId="{0D3B1E5E-71E3-B149-ABCB-5E6622649A47}" srcOrd="0" destOrd="0" presId="urn:microsoft.com/office/officeart/2005/8/layout/equation2"/>
    <dgm:cxn modelId="{172CB024-8C30-E242-840E-9127B1354257}" srcId="{35C3D99D-D70C-B449-8DF2-26A0CE617825}" destId="{398569F9-0094-5742-8A7F-BD66E51C608A}" srcOrd="2" destOrd="0" parTransId="{7C1E88B7-533B-E34C-8751-55D42F0D1B9B}" sibTransId="{6C7957AF-6E96-6144-9269-D75DC0E7D5F5}"/>
    <dgm:cxn modelId="{C9F5396E-6BE7-D74A-BD4B-AB02673D1F73}" type="presParOf" srcId="{6D5F81D1-628C-B749-BADC-C1DD88B1FFCB}" destId="{47278025-3289-CB48-BE21-3997A343DFB3}" srcOrd="0" destOrd="0" presId="urn:microsoft.com/office/officeart/2005/8/layout/equation2"/>
    <dgm:cxn modelId="{D3EFAE15-C5ED-8F4B-BEAA-7E9579FBAB3F}" type="presParOf" srcId="{47278025-3289-CB48-BE21-3997A343DFB3}" destId="{0D3B1E5E-71E3-B149-ABCB-5E6622649A47}" srcOrd="0" destOrd="0" presId="urn:microsoft.com/office/officeart/2005/8/layout/equation2"/>
    <dgm:cxn modelId="{CFEA8FC8-82B8-D34A-92D7-1B0DA73DF48B}" type="presParOf" srcId="{47278025-3289-CB48-BE21-3997A343DFB3}" destId="{F035D70D-DE46-6F48-9CC3-17A5B81F42E0}" srcOrd="1" destOrd="0" presId="urn:microsoft.com/office/officeart/2005/8/layout/equation2"/>
    <dgm:cxn modelId="{1181EC96-574C-C946-B14B-832B2BE710EF}" type="presParOf" srcId="{47278025-3289-CB48-BE21-3997A343DFB3}" destId="{D36E0554-C48B-524E-B44B-FC821808066A}" srcOrd="2" destOrd="0" presId="urn:microsoft.com/office/officeart/2005/8/layout/equation2"/>
    <dgm:cxn modelId="{EF9B45DB-5B1A-254F-8E0C-F7EB533068A5}" type="presParOf" srcId="{47278025-3289-CB48-BE21-3997A343DFB3}" destId="{379636D5-D980-2A4D-B24C-F0E8C0F95519}" srcOrd="3" destOrd="0" presId="urn:microsoft.com/office/officeart/2005/8/layout/equation2"/>
    <dgm:cxn modelId="{E84A0D60-6166-854E-ABDC-201035B31652}" type="presParOf" srcId="{47278025-3289-CB48-BE21-3997A343DFB3}" destId="{320C47AF-32FC-1E44-B705-68524A2C844E}" srcOrd="4" destOrd="0" presId="urn:microsoft.com/office/officeart/2005/8/layout/equation2"/>
    <dgm:cxn modelId="{E2256FB2-143F-D54B-887E-7ED57A2E1A05}" type="presParOf" srcId="{6D5F81D1-628C-B749-BADC-C1DD88B1FFCB}" destId="{F3459959-C69B-9D4F-BD44-E77E38D13950}" srcOrd="1" destOrd="0" presId="urn:microsoft.com/office/officeart/2005/8/layout/equation2"/>
    <dgm:cxn modelId="{FFF7AA27-571F-304C-A5D6-5661635E5FFE}" type="presParOf" srcId="{F3459959-C69B-9D4F-BD44-E77E38D13950}" destId="{A400530B-A5C3-FC42-86B8-74E007FABECB}" srcOrd="0" destOrd="0" presId="urn:microsoft.com/office/officeart/2005/8/layout/equation2"/>
    <dgm:cxn modelId="{0684F453-9E9E-3649-A41C-5AA03FCC8083}" type="presParOf" srcId="{6D5F81D1-628C-B749-BADC-C1DD88B1FFCB}" destId="{70F47983-A453-9143-B2E6-19ED953660FE}" srcOrd="2" destOrd="0" presId="urn:microsoft.com/office/officeart/2005/8/layout/equation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B1E5E-71E3-B149-ABCB-5E6622649A47}">
      <dsp:nvSpPr>
        <dsp:cNvPr id="0" name=""/>
        <dsp:cNvSpPr/>
      </dsp:nvSpPr>
      <dsp:spPr>
        <a:xfrm>
          <a:off x="1032361" y="0"/>
          <a:ext cx="1532990" cy="15329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Gestes </a:t>
          </a:r>
          <a:r>
            <a:rPr lang="fr-FR" sz="1200" kern="1200" dirty="0" smtClean="0"/>
            <a:t>communicatifs</a:t>
          </a:r>
          <a:endParaRPr lang="fr-FR" sz="1200" kern="1200" dirty="0"/>
        </a:p>
      </dsp:txBody>
      <dsp:txXfrm>
        <a:off x="1256862" y="224501"/>
        <a:ext cx="1083988" cy="1083988"/>
      </dsp:txXfrm>
    </dsp:sp>
    <dsp:sp modelId="{D36E0554-C48B-524E-B44B-FC821808066A}">
      <dsp:nvSpPr>
        <dsp:cNvPr id="0" name=""/>
        <dsp:cNvSpPr/>
      </dsp:nvSpPr>
      <dsp:spPr>
        <a:xfrm>
          <a:off x="1354289" y="1659664"/>
          <a:ext cx="889134" cy="88913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1472144" y="1999669"/>
        <a:ext cx="653424" cy="209124"/>
      </dsp:txXfrm>
    </dsp:sp>
    <dsp:sp modelId="{320C47AF-32FC-1E44-B705-68524A2C844E}">
      <dsp:nvSpPr>
        <dsp:cNvPr id="0" name=""/>
        <dsp:cNvSpPr/>
      </dsp:nvSpPr>
      <dsp:spPr>
        <a:xfrm>
          <a:off x="1032361" y="2673277"/>
          <a:ext cx="1532990" cy="15329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200" kern="1200" dirty="0"/>
            <a:t>Gestes </a:t>
          </a:r>
          <a:r>
            <a:rPr lang="fr-FR" sz="1200" kern="1200" dirty="0" smtClean="0"/>
            <a:t>non communicatifs</a:t>
          </a:r>
          <a:endParaRPr lang="fr-FR" sz="1200" kern="1200" dirty="0"/>
        </a:p>
      </dsp:txBody>
      <dsp:txXfrm>
        <a:off x="1256862" y="2897778"/>
        <a:ext cx="1083988" cy="1083988"/>
      </dsp:txXfrm>
    </dsp:sp>
    <dsp:sp modelId="{F3459959-C69B-9D4F-BD44-E77E38D13950}">
      <dsp:nvSpPr>
        <dsp:cNvPr id="0" name=""/>
        <dsp:cNvSpPr/>
      </dsp:nvSpPr>
      <dsp:spPr>
        <a:xfrm rot="1172">
          <a:off x="2795299" y="1818420"/>
          <a:ext cx="487490" cy="5702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795299" y="1932449"/>
        <a:ext cx="341243" cy="342164"/>
      </dsp:txXfrm>
    </dsp:sp>
    <dsp:sp modelId="{70F47983-A453-9143-B2E6-19ED953660FE}">
      <dsp:nvSpPr>
        <dsp:cNvPr id="0" name=""/>
        <dsp:cNvSpPr/>
      </dsp:nvSpPr>
      <dsp:spPr>
        <a:xfrm>
          <a:off x="3485145" y="571241"/>
          <a:ext cx="3065980" cy="30659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Gestes symboliques culturels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(</a:t>
          </a:r>
          <a:r>
            <a:rPr lang="fr-FR" sz="2300" i="1" kern="1200" dirty="0"/>
            <a:t>se cacher la bouche avec la main</a:t>
          </a:r>
          <a:r>
            <a:rPr lang="fr-FR" sz="2300" kern="1200" dirty="0"/>
            <a:t>)</a:t>
          </a:r>
        </a:p>
      </dsp:txBody>
      <dsp:txXfrm>
        <a:off x="3934147" y="1020243"/>
        <a:ext cx="2167976" cy="21679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3B1E5E-71E3-B149-ABCB-5E6622649A47}">
      <dsp:nvSpPr>
        <dsp:cNvPr id="0" name=""/>
        <dsp:cNvSpPr/>
      </dsp:nvSpPr>
      <dsp:spPr>
        <a:xfrm>
          <a:off x="1032361" y="2195"/>
          <a:ext cx="1532990" cy="15329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Gestes situationnel</a:t>
          </a:r>
        </a:p>
      </dsp:txBody>
      <dsp:txXfrm>
        <a:off x="1256862" y="226696"/>
        <a:ext cx="1083988" cy="1083988"/>
      </dsp:txXfrm>
    </dsp:sp>
    <dsp:sp modelId="{D36E0554-C48B-524E-B44B-FC821808066A}">
      <dsp:nvSpPr>
        <dsp:cNvPr id="0" name=""/>
        <dsp:cNvSpPr/>
      </dsp:nvSpPr>
      <dsp:spPr>
        <a:xfrm>
          <a:off x="1354289" y="1659664"/>
          <a:ext cx="889134" cy="889134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1472144" y="1999669"/>
        <a:ext cx="653424" cy="209124"/>
      </dsp:txXfrm>
    </dsp:sp>
    <dsp:sp modelId="{320C47AF-32FC-1E44-B705-68524A2C844E}">
      <dsp:nvSpPr>
        <dsp:cNvPr id="0" name=""/>
        <dsp:cNvSpPr/>
      </dsp:nvSpPr>
      <dsp:spPr>
        <a:xfrm>
          <a:off x="1032361" y="2673277"/>
          <a:ext cx="1532990" cy="153299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500" kern="1200" dirty="0"/>
            <a:t>Gestes d'embarras</a:t>
          </a:r>
        </a:p>
      </dsp:txBody>
      <dsp:txXfrm>
        <a:off x="1256862" y="2897778"/>
        <a:ext cx="1083988" cy="1083988"/>
      </dsp:txXfrm>
    </dsp:sp>
    <dsp:sp modelId="{F3459959-C69B-9D4F-BD44-E77E38D13950}">
      <dsp:nvSpPr>
        <dsp:cNvPr id="0" name=""/>
        <dsp:cNvSpPr/>
      </dsp:nvSpPr>
      <dsp:spPr>
        <a:xfrm>
          <a:off x="2795299" y="1819095"/>
          <a:ext cx="487490" cy="57027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200" kern="1200"/>
        </a:p>
      </dsp:txBody>
      <dsp:txXfrm>
        <a:off x="2795299" y="1933149"/>
        <a:ext cx="341243" cy="342164"/>
      </dsp:txXfrm>
    </dsp:sp>
    <dsp:sp modelId="{70F47983-A453-9143-B2E6-19ED953660FE}">
      <dsp:nvSpPr>
        <dsp:cNvPr id="0" name=""/>
        <dsp:cNvSpPr/>
      </dsp:nvSpPr>
      <dsp:spPr>
        <a:xfrm>
          <a:off x="3485145" y="571241"/>
          <a:ext cx="3065980" cy="30659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innerShdw blurRad="50800" dist="25400" dir="10800000">
            <a:srgbClr val="808080">
              <a:alpha val="7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Gestes symboliques culturels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(</a:t>
          </a:r>
          <a:r>
            <a:rPr lang="fr-FR" sz="2300" i="1" kern="1200" dirty="0"/>
            <a:t>se cacher la bouche avec la main</a:t>
          </a:r>
          <a:r>
            <a:rPr lang="fr-FR" sz="2300" kern="1200" dirty="0"/>
            <a:t>)</a:t>
          </a:r>
        </a:p>
      </dsp:txBody>
      <dsp:txXfrm>
        <a:off x="3934147" y="1020243"/>
        <a:ext cx="2167976" cy="21679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9EBE92-ECBC-C94D-854B-8B228E3667E0}" type="datetimeFigureOut">
              <a:rPr lang="fr-FR" smtClean="0"/>
              <a:t>17/02/14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5DC53-B339-AF4B-BD14-66C77CCEE7DA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5707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41368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kern="1200" dirty="0" smtClean="0">
              <a:solidFill>
                <a:schemeClr val="tx1"/>
              </a:solidFill>
              <a:effectLst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157793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2081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7720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482309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381974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64182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18962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5131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7328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88109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fr-FR" dirty="0" smtClean="0"/>
          </a:p>
          <a:p>
            <a:pPr marL="171450" indent="-171450">
              <a:buFontTx/>
              <a:buChar char="-"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586322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75827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21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55351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22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26065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23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69617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24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7095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2731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9034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65845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208321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67624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fr-FR" baseline="0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09273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 smtClean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5DC53-B339-AF4B-BD14-66C77CCEE7D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7218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TitleSlide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82BDD-69F5-4170-9FA8-7C27F8A86B40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69F55-3B5F-410A-9729-ACB55CBCB084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7BB81-AE49-455C-880E-EF3C9F0C281D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2AF743-25E6-4067-A4A7-E294B43B102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6777B5-3A87-4477-9BA6-A7FB22DF861B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B3367-66B2-432B-AA24-93CD50CC7F3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PictureCaption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263" y="187325"/>
            <a:ext cx="8535987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200" y="6288088"/>
            <a:ext cx="1887538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3334E8-87A5-480B-8204-B66664AFA402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400" y="6288088"/>
            <a:ext cx="26765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3396-7521-4D8B-808F-DFBC5A0CE78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887C93-599A-44A5-8E44-CA5516783936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DCAE0-2B34-4A5B-AB29-E4CEB1EF501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Overlay-PictureCaption-Extra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/>
          <a:lstStyle>
            <a:lvl1pPr algn="l">
              <a:defRPr sz="3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Faire glisser l'image vers l'espace réservé ou cliquer sur l'icône pour l'ajouter</a:t>
            </a:r>
            <a:endParaRPr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3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088"/>
            <a:ext cx="18653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1B6846-F85D-40E3-BA50-3C7496A2AB9F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088"/>
            <a:ext cx="5218112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B86F2D-C2A8-44B0-B1A9-710E69619EC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0DD1D7-729A-4CD5-A831-7CA8E0D9B7E0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A9A1B-6807-401A-99BA-8AA14D339ED4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5DEB5-3B26-4910-B5FB-6D5AC19F4C5E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8C329-FBAB-4FC3-AE57-EC6248D504B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E9E2A-E766-43A3-8949-F55FFA2CC058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DA5956-4923-4351-A374-CB0FB9A5100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Overlay-SectionHeader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750" y="187325"/>
            <a:ext cx="8826500" cy="648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67C2C-4717-4057-8BCE-E5C709DCA2E5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1BB7A3-BE0E-45B7-938A-86852567B46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36AC-D736-46BF-ABC2-75104DAC3CEE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E56D0-C8AD-4080-987A-50AA17486C4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3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8" name="Straight Connector 11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2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4"/>
          <p:cNvCxnSpPr/>
          <p:nvPr/>
        </p:nvCxnSpPr>
        <p:spPr>
          <a:xfrm>
            <a:off x="874713" y="2286000"/>
            <a:ext cx="356235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5"/>
          <p:cNvCxnSpPr/>
          <p:nvPr/>
        </p:nvCxnSpPr>
        <p:spPr>
          <a:xfrm>
            <a:off x="4816475" y="2286000"/>
            <a:ext cx="3565525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2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21D18-1D74-480F-AFBB-499519AD7051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74A390-B5BD-4393-9CFD-4E31EAE57D8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us, Haut et b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15177C-CF07-4BFB-BA5C-88F69B6FF28B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DCFB0-BA9A-4269-9F45-A1BB32AA5B2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ECE1B-C258-4BCC-AF4E-BC6772DE9D43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EF6BC4-A9BA-437A-B0C0-0A6D152595B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C562B-AEFF-485C-9F41-37AE47F77D1E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5D1BF1-D91E-4C5B-AB95-7FCF226524CC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Overlay-ContentSlides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813" y="187325"/>
            <a:ext cx="8828087" cy="648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21489-0066-412E-90FC-2EED2C801B38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B334A-AA13-4C5E-AEEF-BEBA16E8F10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90500" y="190500"/>
            <a:ext cx="8764588" cy="6478588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779463" y="381000"/>
            <a:ext cx="7583487" cy="104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et modifiez le titre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79463" y="1828800"/>
            <a:ext cx="7583487" cy="4208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088"/>
            <a:ext cx="1887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3F6F1C-C229-4F52-AB53-4CE011C29535}" type="datetimeFigureOut">
              <a:rPr lang="fr-FR"/>
              <a:pPr>
                <a:defRPr/>
              </a:pPr>
              <a:t>17/02/14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5175" y="6288088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bg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225" y="219075"/>
            <a:ext cx="49371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FF96EF-0A9B-48D6-8D8B-047CDA8A90C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  <p:sldLayoutId id="2147483692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bg1"/>
          </a:solidFill>
          <a:latin typeface="Trebuchet MS" pitchFamily="34" charset="0"/>
        </a:defRPr>
      </a:lvl9pPr>
    </p:titleStyle>
    <p:bodyStyle>
      <a:lvl1pPr marL="282575" indent="-282575" algn="l" rtl="0" eaLnBrk="0" fontAlgn="base" hangingPunct="0">
        <a:spcBef>
          <a:spcPts val="2000"/>
        </a:spcBef>
        <a:spcAft>
          <a:spcPct val="0"/>
        </a:spcAft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rtl="0" eaLnBrk="0" fontAlgn="base" hangingPunct="0">
        <a:spcBef>
          <a:spcPts val="600"/>
        </a:spcBef>
        <a:spcAft>
          <a:spcPct val="0"/>
        </a:spcAft>
        <a:buFont typeface="Wingdings 2" pitchFamily="18" charset="2"/>
        <a:buChar char=""/>
        <a:defRPr kern="1200">
          <a:solidFill>
            <a:schemeClr val="bg1"/>
          </a:solidFill>
          <a:latin typeface="+mn-lt"/>
          <a:ea typeface="+mn-ea"/>
          <a:cs typeface="+mn-cs"/>
        </a:defRPr>
      </a:lvl5pPr>
      <a:lvl6pPr marL="1711325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6pPr>
      <a:lvl7pPr marL="20002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7pPr>
      <a:lvl8pPr marL="2290763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 smtClean="0">
          <a:solidFill>
            <a:schemeClr val="bg1"/>
          </a:solidFill>
          <a:latin typeface="+mn-lt"/>
          <a:ea typeface="+mn-ea"/>
          <a:cs typeface="+mn-cs"/>
        </a:defRPr>
      </a:lvl8pPr>
      <a:lvl9pPr marL="2571750" indent="-288925" algn="l" defTabSz="914400" rtl="0" eaLnBrk="1" latinLnBrk="0" hangingPunct="1">
        <a:spcBef>
          <a:spcPct val="20000"/>
        </a:spcBef>
        <a:buFont typeface="Wingdings 2" pitchFamily="18" charset="2"/>
        <a:buChar char=""/>
        <a:defRPr lang="en-US" sz="1800" kern="1200" dirty="0">
          <a:solidFill>
            <a:schemeClr val="bg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4" Type="http://schemas.openxmlformats.org/officeDocument/2006/relationships/image" Target="../media/image10.jpg"/><Relationship Id="rId5" Type="http://schemas.openxmlformats.org/officeDocument/2006/relationships/image" Target="../media/image11.jpg"/><Relationship Id="rId6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4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re 1"/>
          <p:cNvSpPr>
            <a:spLocks noGrp="1"/>
          </p:cNvSpPr>
          <p:nvPr>
            <p:ph type="ctrTitle"/>
          </p:nvPr>
        </p:nvSpPr>
        <p:spPr>
          <a:xfrm>
            <a:off x="1600200" y="2055520"/>
            <a:ext cx="6762750" cy="1554175"/>
          </a:xfrm>
        </p:spPr>
        <p:txBody>
          <a:bodyPr/>
          <a:lstStyle/>
          <a:p>
            <a:pPr eaLnBrk="1" hangingPunct="1"/>
            <a:r>
              <a:rPr lang="fr-FR" dirty="0" smtClean="0"/>
              <a:t>Interactions dans la classe de français en Corée 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59172" y="3761552"/>
            <a:ext cx="7703778" cy="1958211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fr-FR" sz="1900" dirty="0" smtClean="0"/>
              <a:t>Etude de cas : entre enseignants français natifs et apprenants coréens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fr-FR" sz="1900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900" dirty="0" smtClean="0"/>
              <a:t>Shin-Tae KANG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900" dirty="0" smtClean="0"/>
              <a:t>Doctorant – ICAR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fr-FR" sz="1900" dirty="0" smtClean="0"/>
              <a:t>Université Lyon 2</a:t>
            </a:r>
            <a:endParaRPr lang="fr-FR" sz="19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Geste symbolique culturel</a:t>
            </a:r>
            <a:r>
              <a:rPr lang="fr-FR" dirty="0"/>
              <a:t> </a:t>
            </a:r>
            <a:r>
              <a:rPr lang="fr-FR" dirty="0" smtClean="0"/>
              <a:t>?</a:t>
            </a:r>
            <a:endParaRPr lang="fr-FR" dirty="0"/>
          </a:p>
        </p:txBody>
      </p:sp>
      <p:pic>
        <p:nvPicPr>
          <p:cNvPr id="6" name="Espace réservé du contenu 5" descr="rire avec la main 1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>
            <a:fillRect/>
          </a:stretch>
        </p:blipFill>
        <p:spPr>
          <a:xfrm>
            <a:off x="779464" y="1828801"/>
            <a:ext cx="3482742" cy="1932751"/>
          </a:xfrm>
        </p:spPr>
      </p:pic>
      <p:pic>
        <p:nvPicPr>
          <p:cNvPr id="12" name="Image 11" descr="Nouveau projet 8 15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76" y="1795435"/>
            <a:ext cx="3495321" cy="1966118"/>
          </a:xfrm>
          <a:prstGeom prst="rect">
            <a:avLst/>
          </a:prstGeom>
        </p:spPr>
      </p:pic>
      <p:pic>
        <p:nvPicPr>
          <p:cNvPr id="23" name="Image 22" descr="Nouveau projet 6 30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463" y="4035356"/>
            <a:ext cx="3482744" cy="1959043"/>
          </a:xfrm>
          <a:prstGeom prst="rect">
            <a:avLst/>
          </a:prstGeom>
        </p:spPr>
      </p:pic>
      <p:pic>
        <p:nvPicPr>
          <p:cNvPr id="26" name="Image 25" descr="Nouveau projet 5 09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4976" y="4028281"/>
            <a:ext cx="3495321" cy="19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263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2785025"/>
            <a:ext cx="7583487" cy="1723475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fr-FR" dirty="0" smtClean="0"/>
              <a:t>« Geste communicatif » ou « Geste non-communicatif »?</a:t>
            </a:r>
          </a:p>
          <a:p>
            <a:pPr>
              <a:spcBef>
                <a:spcPts val="4400"/>
              </a:spcBef>
              <a:buFont typeface="Wingdings" charset="2"/>
              <a:buChar char="Ø"/>
            </a:pPr>
            <a:r>
              <a:rPr lang="fr-FR" dirty="0" smtClean="0"/>
              <a:t>« Geste situationnel » ou « Geste d’embarras »?</a:t>
            </a:r>
            <a:endParaRPr lang="fr-FR" dirty="0"/>
          </a:p>
        </p:txBody>
      </p:sp>
      <p:sp>
        <p:nvSpPr>
          <p:cNvPr id="2" name="ZoneTexte 1"/>
          <p:cNvSpPr txBox="1"/>
          <p:nvPr/>
        </p:nvSpPr>
        <p:spPr>
          <a:xfrm>
            <a:off x="3869764" y="1105647"/>
            <a:ext cx="2808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98788" y="749860"/>
            <a:ext cx="626035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800" dirty="0">
                <a:solidFill>
                  <a:prstClr val="white"/>
                </a:solidFill>
                <a:latin typeface="Trebuchet MS"/>
                <a:ea typeface="+mj-ea"/>
                <a:cs typeface="+mj-cs"/>
              </a:rPr>
              <a:t>Geste symbolique culturel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63545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20713" y="381000"/>
            <a:ext cx="7583487" cy="1044575"/>
          </a:xfrm>
        </p:spPr>
        <p:txBody>
          <a:bodyPr/>
          <a:lstStyle/>
          <a:p>
            <a:pPr algn="ctr"/>
            <a:r>
              <a:rPr lang="fr-FR" dirty="0" smtClean="0"/>
              <a:t>Geste symbolique culturel</a:t>
            </a:r>
            <a:endParaRPr lang="fr-FR" dirty="0"/>
          </a:p>
        </p:txBody>
      </p:sp>
      <p:graphicFrame>
        <p:nvGraphicFramePr>
          <p:cNvPr id="5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948837"/>
              </p:ext>
            </p:extLst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88018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3143" y="381000"/>
            <a:ext cx="7583487" cy="1044575"/>
          </a:xfrm>
        </p:spPr>
        <p:txBody>
          <a:bodyPr/>
          <a:lstStyle/>
          <a:p>
            <a:pPr algn="ctr"/>
            <a:r>
              <a:rPr lang="fr-FR" dirty="0"/>
              <a:t>Geste symbolique culturel</a:t>
            </a:r>
          </a:p>
        </p:txBody>
      </p:sp>
      <p:graphicFrame>
        <p:nvGraphicFramePr>
          <p:cNvPr id="6" name="Espace réservé du contenu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2443921"/>
              </p:ext>
            </p:extLst>
          </p:nvPr>
        </p:nvGraphicFramePr>
        <p:xfrm>
          <a:off x="779463" y="1828800"/>
          <a:ext cx="7583487" cy="42084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343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793750"/>
            <a:ext cx="7583487" cy="1044575"/>
          </a:xfrm>
        </p:spPr>
        <p:txBody>
          <a:bodyPr/>
          <a:lstStyle/>
          <a:p>
            <a:pPr algn="ctr"/>
            <a:r>
              <a:rPr lang="fr-FR" sz="2800" dirty="0" smtClean="0"/>
              <a:t>Analyses des rôles gestuels d’apprenants coréens dans l’interaction pédagogique</a:t>
            </a: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2750902"/>
            <a:ext cx="7583487" cy="3138724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</a:rPr>
              <a:t>Geste de compréhension lexicale</a:t>
            </a:r>
          </a:p>
          <a:p>
            <a:pPr>
              <a:buFont typeface="Wingdings" charset="2"/>
              <a:buChar char="Ø"/>
            </a:pPr>
            <a:r>
              <a:rPr lang="fr-FR" sz="2800" b="1" dirty="0" smtClean="0">
                <a:solidFill>
                  <a:schemeClr val="bg2">
                    <a:lumMod val="50000"/>
                  </a:schemeClr>
                </a:solidFill>
              </a:rPr>
              <a:t>Geste d’information lexicale</a:t>
            </a:r>
          </a:p>
          <a:p>
            <a:pPr>
              <a:buFont typeface="Wingdings" charset="2"/>
              <a:buChar char="Ø"/>
            </a:pPr>
            <a:r>
              <a:rPr lang="fr-FR" sz="2800" dirty="0" smtClean="0"/>
              <a:t>Geste de participation à l’activité</a:t>
            </a:r>
          </a:p>
          <a:p>
            <a:pPr>
              <a:buFont typeface="Wingdings" charset="2"/>
              <a:buChar char="Ø"/>
            </a:pPr>
            <a:r>
              <a:rPr lang="fr-FR" sz="2800" dirty="0" smtClean="0"/>
              <a:t>…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11164459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contenu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3600" dirty="0" smtClean="0"/>
          </a:p>
          <a:p>
            <a:pPr marL="0" indent="0" algn="ctr">
              <a:buNone/>
            </a:pPr>
            <a:r>
              <a:rPr lang="fr-FR" sz="3600" dirty="0" smtClean="0"/>
              <a:t>Geste </a:t>
            </a:r>
            <a:r>
              <a:rPr lang="fr-FR" sz="3600" dirty="0"/>
              <a:t>de compréhension lexicale</a:t>
            </a:r>
          </a:p>
        </p:txBody>
      </p:sp>
    </p:spTree>
    <p:extLst>
      <p:ext uri="{BB962C8B-B14F-4D97-AF65-F5344CB8AC3E}">
        <p14:creationId xmlns:p14="http://schemas.microsoft.com/office/powerpoint/2010/main" val="1252464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‘Féliciter’</a:t>
            </a:r>
            <a:endParaRPr lang="fr-FR" dirty="0"/>
          </a:p>
        </p:txBody>
      </p:sp>
      <p:pic>
        <p:nvPicPr>
          <p:cNvPr id="6" name="Espace réservé du contenu 5" descr="Gestuel &quot;Féliciter&quot; UNCH 186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>
            <a:fillRect/>
          </a:stretch>
        </p:blipFill>
        <p:spPr>
          <a:xfrm>
            <a:off x="779463" y="1816476"/>
            <a:ext cx="7583487" cy="4220787"/>
          </a:xfrm>
        </p:spPr>
      </p:pic>
    </p:spTree>
    <p:extLst>
      <p:ext uri="{BB962C8B-B14F-4D97-AF65-F5344CB8AC3E}">
        <p14:creationId xmlns:p14="http://schemas.microsoft.com/office/powerpoint/2010/main" val="2290027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‘Apéritif’</a:t>
            </a:r>
            <a:endParaRPr lang="fr-FR" dirty="0"/>
          </a:p>
        </p:txBody>
      </p:sp>
      <p:pic>
        <p:nvPicPr>
          <p:cNvPr id="6" name="Espace réservé du contenu 5" descr="Nouveau projet 12 095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33701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fr-FR" sz="3600" dirty="0" smtClean="0"/>
          </a:p>
          <a:p>
            <a:pPr marL="0" indent="0" algn="ctr">
              <a:buNone/>
            </a:pPr>
            <a:r>
              <a:rPr lang="fr-FR" sz="3600" dirty="0" smtClean="0"/>
              <a:t>Geste d’information lexicale</a:t>
            </a:r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787183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‘</a:t>
            </a:r>
            <a:r>
              <a:rPr lang="fr-FR" dirty="0" err="1" smtClean="0"/>
              <a:t>Poketball</a:t>
            </a:r>
            <a:r>
              <a:rPr lang="fr-FR" dirty="0" smtClean="0"/>
              <a:t>’</a:t>
            </a:r>
            <a:endParaRPr lang="fr-FR" dirty="0"/>
          </a:p>
        </p:txBody>
      </p:sp>
      <p:pic>
        <p:nvPicPr>
          <p:cNvPr id="4" name="Espace réservé du contenu 3" descr="Nouveau projet 10 40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" b="67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154993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re 1"/>
          <p:cNvSpPr>
            <a:spLocks noGrp="1"/>
          </p:cNvSpPr>
          <p:nvPr>
            <p:ph type="title"/>
          </p:nvPr>
        </p:nvSpPr>
        <p:spPr>
          <a:xfrm>
            <a:off x="792163" y="886527"/>
            <a:ext cx="7583487" cy="500877"/>
          </a:xfrm>
        </p:spPr>
        <p:txBody>
          <a:bodyPr/>
          <a:lstStyle/>
          <a:p>
            <a:pPr algn="ctr" eaLnBrk="1" hangingPunct="1"/>
            <a:r>
              <a:rPr lang="fr-FR" altLang="ko-KR" dirty="0">
                <a:ea typeface="굴림" pitchFamily="34" charset="-127"/>
              </a:rPr>
              <a:t>P</a:t>
            </a:r>
            <a:r>
              <a:rPr lang="fr-FR" altLang="ko-KR" dirty="0" smtClean="0">
                <a:ea typeface="굴림" pitchFamily="34" charset="-127"/>
              </a:rPr>
              <a:t>erspectives</a:t>
            </a:r>
          </a:p>
        </p:txBody>
      </p:sp>
      <p:sp>
        <p:nvSpPr>
          <p:cNvPr id="22530" name="Espace réservé du contenu 2"/>
          <p:cNvSpPr>
            <a:spLocks noGrp="1"/>
          </p:cNvSpPr>
          <p:nvPr>
            <p:ph idx="1"/>
          </p:nvPr>
        </p:nvSpPr>
        <p:spPr>
          <a:xfrm>
            <a:off x="779463" y="1679991"/>
            <a:ext cx="7583487" cy="467001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Ø"/>
            </a:pPr>
            <a:r>
              <a:rPr lang="fr-FR" altLang="ko-KR" sz="2000" b="1" dirty="0" smtClean="0">
                <a:ea typeface="굴림" pitchFamily="34" charset="-127"/>
              </a:rPr>
              <a:t>Perspective linguistique</a:t>
            </a:r>
          </a:p>
          <a:p>
            <a:pPr marL="532800" algn="just" eaLnBrk="1" hangingPunct="1">
              <a:spcBef>
                <a:spcPts val="1400"/>
              </a:spcBef>
              <a:buFont typeface="Arial"/>
              <a:buChar char="•"/>
            </a:pPr>
            <a:r>
              <a:rPr lang="fr-FR" altLang="ko-KR" sz="1600" dirty="0" smtClean="0">
                <a:ea typeface="굴림" pitchFamily="34" charset="-127"/>
              </a:rPr>
              <a:t>« Distance linguistique » entre le français et le coréen (Langue flexionnelle VS Langue agglutinante)  </a:t>
            </a:r>
          </a:p>
          <a:p>
            <a:pPr marL="532800" algn="just" eaLnBrk="1" hangingPunct="1">
              <a:spcBef>
                <a:spcPts val="1400"/>
              </a:spcBef>
              <a:buFont typeface="Arial"/>
              <a:buChar char="•"/>
            </a:pPr>
            <a:r>
              <a:rPr lang="fr-FR" altLang="ko-KR" sz="1600" dirty="0" smtClean="0">
                <a:ea typeface="굴림" pitchFamily="34" charset="-127"/>
              </a:rPr>
              <a:t>Malentendu/Incompréhension entre les enseignants et les apprenants </a:t>
            </a:r>
          </a:p>
          <a:p>
            <a:pPr marL="532800" algn="just" eaLnBrk="1" hangingPunct="1">
              <a:spcBef>
                <a:spcPts val="800"/>
              </a:spcBef>
              <a:buFont typeface="Arial"/>
              <a:buChar char="•"/>
            </a:pPr>
            <a:r>
              <a:rPr lang="fr-FR" altLang="ko-KR" sz="1600" dirty="0" smtClean="0">
                <a:ea typeface="굴림" pitchFamily="34" charset="-127"/>
              </a:rPr>
              <a:t>« </a:t>
            </a:r>
            <a:r>
              <a:rPr lang="fr-FR" altLang="ko-KR" sz="1600" dirty="0" err="1" smtClean="0">
                <a:ea typeface="굴림" pitchFamily="34" charset="-127"/>
              </a:rPr>
              <a:t>Interlangue</a:t>
            </a:r>
            <a:r>
              <a:rPr lang="fr-FR" altLang="ko-KR" sz="1600" dirty="0" smtClean="0">
                <a:ea typeface="굴림" pitchFamily="34" charset="-127"/>
              </a:rPr>
              <a:t> / Métalangue » en classe </a:t>
            </a:r>
          </a:p>
          <a:p>
            <a:pPr eaLnBrk="1" hangingPunct="1">
              <a:spcBef>
                <a:spcPts val="3200"/>
              </a:spcBef>
              <a:buFont typeface="Wingdings" pitchFamily="2" charset="2"/>
              <a:buChar char="Ø"/>
            </a:pPr>
            <a:r>
              <a:rPr lang="fr-FR" altLang="ko-KR" sz="2000" b="1" dirty="0" smtClean="0">
                <a:ea typeface="굴림" pitchFamily="34" charset="-127"/>
              </a:rPr>
              <a:t>Perspective pédagogique située culturellement (contextualisée en Corée)</a:t>
            </a:r>
            <a:endParaRPr lang="fr-FR" altLang="ko-KR" sz="2000" dirty="0" smtClean="0">
              <a:ea typeface="굴림" pitchFamily="34" charset="-127"/>
            </a:endParaRPr>
          </a:p>
          <a:p>
            <a:pPr marL="532800" algn="just" eaLnBrk="1" hangingPunct="1">
              <a:spcBef>
                <a:spcPts val="800"/>
              </a:spcBef>
              <a:buFont typeface="Arial"/>
              <a:buChar char="•"/>
            </a:pPr>
            <a:r>
              <a:rPr lang="fr-FR" altLang="ko-KR" sz="1600" dirty="0" smtClean="0">
                <a:ea typeface="굴림" pitchFamily="34" charset="-127"/>
              </a:rPr>
              <a:t>Description et analyse des différents outils didactiques utilisés en Corée</a:t>
            </a:r>
          </a:p>
          <a:p>
            <a:pPr marL="532800" algn="just" eaLnBrk="1" hangingPunct="1">
              <a:spcBef>
                <a:spcPts val="800"/>
              </a:spcBef>
              <a:buFont typeface="Arial"/>
              <a:buChar char="•"/>
            </a:pPr>
            <a:r>
              <a:rPr lang="fr-FR" altLang="ko-KR" sz="1600" dirty="0">
                <a:ea typeface="굴림" pitchFamily="34" charset="-127"/>
              </a:rPr>
              <a:t>Gestes pédagogiques d’apprenants coréens et d’enseignants </a:t>
            </a:r>
            <a:r>
              <a:rPr lang="fr-FR" altLang="ko-KR" sz="1600" dirty="0" smtClean="0">
                <a:ea typeface="굴림" pitchFamily="34" charset="-127"/>
              </a:rPr>
              <a:t>français</a:t>
            </a:r>
          </a:p>
          <a:p>
            <a:pPr marL="532800" algn="just" eaLnBrk="1" hangingPunct="1">
              <a:spcBef>
                <a:spcPts val="800"/>
              </a:spcBef>
              <a:buFont typeface="Arial"/>
              <a:buChar char="•"/>
            </a:pPr>
            <a:r>
              <a:rPr lang="fr-FR" altLang="ko-KR" sz="1600" dirty="0" smtClean="0">
                <a:ea typeface="굴림" pitchFamily="34" charset="-127"/>
              </a:rPr>
              <a:t>Disposition des tables en classe </a:t>
            </a:r>
          </a:p>
          <a:p>
            <a:pPr marL="532800" algn="just" eaLnBrk="1" hangingPunct="1">
              <a:spcBef>
                <a:spcPts val="800"/>
              </a:spcBef>
              <a:buFont typeface="Arial"/>
              <a:buChar char="•"/>
            </a:pPr>
            <a:r>
              <a:rPr lang="fr-FR" altLang="ko-KR" sz="1600" dirty="0" smtClean="0">
                <a:ea typeface="굴림" pitchFamily="34" charset="-127"/>
              </a:rPr>
              <a:t>Habitudes d’apprentissage chez les apprenants coréens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‘</a:t>
            </a:r>
            <a:r>
              <a:rPr lang="fr-FR" dirty="0" err="1" smtClean="0"/>
              <a:t>Hoho</a:t>
            </a:r>
            <a:r>
              <a:rPr lang="fr-FR" dirty="0" smtClean="0"/>
              <a:t>’</a:t>
            </a:r>
            <a:endParaRPr lang="fr-FR" dirty="0"/>
          </a:p>
        </p:txBody>
      </p:sp>
      <p:pic>
        <p:nvPicPr>
          <p:cNvPr id="4" name="Espace réservé du contenu 3" descr="Sans titre1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" r="769"/>
          <a:stretch>
            <a:fillRect/>
          </a:stretch>
        </p:blipFill>
        <p:spPr>
          <a:xfrm>
            <a:off x="450416" y="1720026"/>
            <a:ext cx="4026348" cy="4227727"/>
          </a:xfrm>
        </p:spPr>
      </p:pic>
      <p:pic>
        <p:nvPicPr>
          <p:cNvPr id="6" name="Image 5" descr="Sans titre2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014" y="1720026"/>
            <a:ext cx="3996988" cy="4227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982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smtClean="0"/>
              <a:t>‘</a:t>
            </a:r>
            <a:r>
              <a:rPr lang="fr-FR" dirty="0" err="1"/>
              <a:t>H</a:t>
            </a:r>
            <a:r>
              <a:rPr lang="fr-FR" dirty="0" err="1" smtClean="0"/>
              <a:t>oho</a:t>
            </a:r>
            <a:r>
              <a:rPr lang="fr-FR" dirty="0" smtClean="0"/>
              <a:t>’</a:t>
            </a:r>
            <a:endParaRPr lang="fr-FR" dirty="0"/>
          </a:p>
        </p:txBody>
      </p:sp>
      <p:pic>
        <p:nvPicPr>
          <p:cNvPr id="4" name="Espace réservé du contenu 3" descr="Sans titre3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6" b="68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85805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r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946150"/>
          </a:xfrm>
        </p:spPr>
        <p:txBody>
          <a:bodyPr/>
          <a:lstStyle/>
          <a:p>
            <a:pPr algn="ctr" eaLnBrk="1" hangingPunct="1"/>
            <a:r>
              <a:rPr lang="fr-FR" altLang="ko-KR" sz="4000" dirty="0">
                <a:ea typeface="굴림" pitchFamily="34" charset="-127"/>
              </a:rPr>
              <a:t>C</a:t>
            </a:r>
            <a:r>
              <a:rPr lang="fr-FR" altLang="ko-KR" sz="4000" dirty="0" smtClean="0">
                <a:ea typeface="굴림" pitchFamily="34" charset="-127"/>
              </a:rPr>
              <a:t>onclusion</a:t>
            </a:r>
            <a:br>
              <a:rPr lang="fr-FR" altLang="ko-KR" sz="4000" dirty="0" smtClean="0">
                <a:ea typeface="굴림" pitchFamily="34" charset="-127"/>
              </a:rPr>
            </a:br>
            <a:r>
              <a:rPr lang="fr-FR" altLang="ko-KR" sz="2400" dirty="0" smtClean="0">
                <a:ea typeface="굴림" pitchFamily="34" charset="-127"/>
              </a:rPr>
              <a:t>- Gestes interactionnels dans la classe de langue -</a:t>
            </a:r>
          </a:p>
        </p:txBody>
      </p:sp>
      <p:sp>
        <p:nvSpPr>
          <p:cNvPr id="41986" name="Espace réservé du contenu 2"/>
          <p:cNvSpPr>
            <a:spLocks noGrp="1"/>
          </p:cNvSpPr>
          <p:nvPr>
            <p:ph idx="1"/>
          </p:nvPr>
        </p:nvSpPr>
        <p:spPr>
          <a:xfrm>
            <a:off x="779463" y="1542059"/>
            <a:ext cx="7583487" cy="5079720"/>
          </a:xfrm>
        </p:spPr>
        <p:txBody>
          <a:bodyPr/>
          <a:lstStyle/>
          <a:p>
            <a:pPr algn="just">
              <a:buFont typeface="Wingdings" charset="2"/>
              <a:buChar char="Ø"/>
            </a:pPr>
            <a:r>
              <a:rPr lang="fr-FR" sz="1600" dirty="0" smtClean="0"/>
              <a:t>« Geste symbolique culturel » </a:t>
            </a:r>
            <a:r>
              <a:rPr lang="fr-FR" sz="1600" dirty="0"/>
              <a:t>‘</a:t>
            </a:r>
            <a:r>
              <a:rPr lang="fr-FR" sz="1600" i="1" dirty="0"/>
              <a:t>se cacher la bouche avec la main</a:t>
            </a:r>
            <a:r>
              <a:rPr lang="fr-FR" sz="1600" dirty="0" smtClean="0"/>
              <a:t>’ : geste spécifique exécuté uniquement par les jeunes filles coréennes lors de l’éclat de rire, émotion dont l’expression corporelle est culturellement partagée et qui devient emblématique de la culture coréenne.</a:t>
            </a:r>
          </a:p>
          <a:p>
            <a:pPr lvl="1" algn="just"/>
            <a:r>
              <a:rPr lang="fr-FR" sz="1600" dirty="0" smtClean="0"/>
              <a:t>Sous-catégories : geste situationnel (éclat de rire) / geste d’embarras (stratégie d’évitement de la gêne ou de la timidité)</a:t>
            </a:r>
          </a:p>
          <a:p>
            <a:pPr algn="just">
              <a:buFont typeface="Wingdings" charset="2"/>
              <a:buChar char="Ø"/>
            </a:pPr>
            <a:r>
              <a:rPr lang="fr-FR" sz="1600" dirty="0" smtClean="0"/>
              <a:t>Les </a:t>
            </a:r>
            <a:r>
              <a:rPr lang="fr-FR" sz="1600" dirty="0"/>
              <a:t>apprenants coréens peuvent préférer le geste à la parole pour expliquer le sens d’un </a:t>
            </a:r>
            <a:r>
              <a:rPr lang="fr-FR" sz="1600" dirty="0" smtClean="0"/>
              <a:t>mot</a:t>
            </a:r>
            <a:r>
              <a:rPr lang="fr-FR" sz="1600" dirty="0"/>
              <a:t> </a:t>
            </a:r>
            <a:r>
              <a:rPr lang="fr-FR" sz="1600" dirty="0" smtClean="0"/>
              <a:t>(objet </a:t>
            </a:r>
            <a:r>
              <a:rPr lang="fr-FR" sz="1600" dirty="0"/>
              <a:t>ou </a:t>
            </a:r>
            <a:r>
              <a:rPr lang="fr-FR" sz="1600" dirty="0" smtClean="0"/>
              <a:t>idée). Ils utilisent le geste </a:t>
            </a:r>
            <a:r>
              <a:rPr lang="fr-FR" sz="1600" dirty="0"/>
              <a:t>dans le but de signifier à leur enseignant : </a:t>
            </a:r>
          </a:p>
          <a:p>
            <a:pPr lvl="1" algn="just"/>
            <a:r>
              <a:rPr lang="fr-FR" sz="1600" dirty="0" smtClean="0"/>
              <a:t>leurs </a:t>
            </a:r>
            <a:r>
              <a:rPr lang="fr-FR" sz="1600" dirty="0"/>
              <a:t>compétences linguistiques au niveau lexical</a:t>
            </a:r>
          </a:p>
          <a:p>
            <a:pPr lvl="1" algn="just"/>
            <a:r>
              <a:rPr lang="fr-FR" sz="1600" dirty="0"/>
              <a:t>leurs compréhensions de l’énoncé</a:t>
            </a:r>
          </a:p>
          <a:p>
            <a:pPr lvl="1" algn="just"/>
            <a:r>
              <a:rPr lang="fr-FR" sz="1600" dirty="0" smtClean="0"/>
              <a:t>leurs </a:t>
            </a:r>
            <a:r>
              <a:rPr lang="fr-FR" sz="1600" dirty="0"/>
              <a:t>participations au </a:t>
            </a:r>
            <a:r>
              <a:rPr lang="fr-FR" sz="1600" dirty="0" smtClean="0"/>
              <a:t>cours</a:t>
            </a:r>
            <a:endParaRPr lang="fr-FR" sz="1600" dirty="0"/>
          </a:p>
          <a:p>
            <a:pPr algn="just">
              <a:buFont typeface="Wingdings" charset="2"/>
              <a:buChar char="Ø"/>
            </a:pPr>
            <a:r>
              <a:rPr lang="fr-FR" sz="1600" dirty="0" smtClean="0"/>
              <a:t>Gestes </a:t>
            </a:r>
            <a:r>
              <a:rPr lang="fr-FR" sz="1600" dirty="0"/>
              <a:t>créés par les </a:t>
            </a:r>
            <a:r>
              <a:rPr lang="fr-FR" sz="1600" dirty="0" smtClean="0"/>
              <a:t>apprenants : </a:t>
            </a:r>
            <a:r>
              <a:rPr lang="fr-FR" sz="1600" dirty="0"/>
              <a:t>effets interactionnels dans la </a:t>
            </a:r>
            <a:r>
              <a:rPr lang="fr-FR" sz="1600" dirty="0" smtClean="0"/>
              <a:t>classe</a:t>
            </a:r>
            <a:endParaRPr lang="fr-FR" sz="1600" dirty="0"/>
          </a:p>
          <a:p>
            <a:pPr lvl="1" algn="just"/>
            <a:r>
              <a:rPr lang="fr-FR" sz="1600" dirty="0" smtClean="0"/>
              <a:t>dynamiser </a:t>
            </a:r>
            <a:r>
              <a:rPr lang="fr-FR" sz="1600" dirty="0"/>
              <a:t>le cours grâce à une ambiance </a:t>
            </a:r>
            <a:r>
              <a:rPr lang="fr-FR" sz="1600" dirty="0" smtClean="0"/>
              <a:t>ludique</a:t>
            </a:r>
            <a:endParaRPr lang="fr-FR" sz="1600" dirty="0"/>
          </a:p>
          <a:p>
            <a:pPr lvl="1" algn="just"/>
            <a:r>
              <a:rPr lang="fr-FR" sz="1600" dirty="0" smtClean="0"/>
              <a:t>gagner </a:t>
            </a:r>
            <a:r>
              <a:rPr lang="fr-FR" sz="1600" dirty="0"/>
              <a:t>en efficacité, un geste étant parfois plus explicite qu’un long </a:t>
            </a:r>
            <a:r>
              <a:rPr lang="fr-FR" sz="1600" dirty="0" smtClean="0"/>
              <a:t>discours</a:t>
            </a:r>
            <a:endParaRPr lang="fr-FR" altLang="ko-KR" sz="1600" dirty="0" smtClean="0">
              <a:ea typeface="굴림" pitchFamily="34" charset="-127"/>
            </a:endParaRPr>
          </a:p>
          <a:p>
            <a:pPr eaLnBrk="1" hangingPunct="1">
              <a:buFontTx/>
              <a:buChar char="-"/>
            </a:pPr>
            <a:endParaRPr lang="fr-FR" altLang="ko-KR" dirty="0" smtClean="0">
              <a:ea typeface="굴림" pitchFamily="34" charset="-127"/>
            </a:endParaRPr>
          </a:p>
          <a:p>
            <a:pPr eaLnBrk="1" hangingPunct="1">
              <a:buFont typeface="Wingdings 2" pitchFamily="18" charset="2"/>
              <a:buNone/>
            </a:pPr>
            <a:endParaRPr lang="fr-FR" altLang="ko-KR" dirty="0" smtClean="0">
              <a:ea typeface="굴림" pitchFamily="34" charset="-127"/>
            </a:endParaRPr>
          </a:p>
          <a:p>
            <a:pPr eaLnBrk="1" hangingPunct="1">
              <a:buFont typeface="Wingdings 2" pitchFamily="18" charset="2"/>
              <a:buAutoNum type="arabicPeriod"/>
            </a:pPr>
            <a:endParaRPr lang="fr-FR" altLang="ko-KR" dirty="0" smtClean="0">
              <a:ea typeface="굴림" pitchFamily="34" charset="-127"/>
            </a:endParaRPr>
          </a:p>
          <a:p>
            <a:pPr eaLnBrk="1" hangingPunct="1">
              <a:buFont typeface="Wingdings 2" pitchFamily="18" charset="2"/>
              <a:buAutoNum type="arabicPeriod"/>
            </a:pPr>
            <a:endParaRPr lang="ko-KR" altLang="fr-FR" dirty="0" smtClean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dirty="0" smtClean="0"/>
              <a:t>Bibliographie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621020"/>
            <a:ext cx="7583487" cy="4629098"/>
          </a:xfrm>
        </p:spPr>
        <p:txBody>
          <a:bodyPr rtlCol="0"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" charset="2"/>
              <a:buChar char="Ø"/>
              <a:defRPr/>
            </a:pPr>
            <a:r>
              <a:rPr lang="fr-FR" dirty="0" smtClean="0"/>
              <a:t>Claire </a:t>
            </a:r>
            <a:r>
              <a:rPr lang="fr-FR" dirty="0" err="1" smtClean="0"/>
              <a:t>Kramsch</a:t>
            </a:r>
            <a:r>
              <a:rPr lang="fr-FR" dirty="0" smtClean="0"/>
              <a:t>, </a:t>
            </a:r>
            <a:r>
              <a:rPr lang="fr-FR" i="1" dirty="0" smtClean="0"/>
              <a:t>Interaction et discours dans la classe de langue</a:t>
            </a:r>
            <a:r>
              <a:rPr lang="fr-FR" dirty="0" smtClean="0"/>
              <a:t>, 1991, Didier</a:t>
            </a:r>
          </a:p>
          <a:p>
            <a:pPr>
              <a:buFont typeface="Wingdings" charset="2"/>
              <a:buChar char="Ø"/>
            </a:pPr>
            <a:r>
              <a:rPr lang="fr-FR" dirty="0"/>
              <a:t>Sous la direction de Jacques COSNIER, Nadine GELAS, Catherine KERBRAT-ORECCHIONI, </a:t>
            </a:r>
            <a:r>
              <a:rPr lang="fr-FR" i="1" dirty="0"/>
              <a:t>Echanges sur la conversation</a:t>
            </a:r>
            <a:r>
              <a:rPr lang="fr-FR" dirty="0"/>
              <a:t>, 1988, Paris, Editions du CNRS</a:t>
            </a:r>
          </a:p>
          <a:p>
            <a:pPr>
              <a:buFont typeface="Wingdings" charset="2"/>
              <a:buChar char="Ø"/>
            </a:pPr>
            <a:r>
              <a:rPr lang="fr-FR" dirty="0"/>
              <a:t>David </a:t>
            </a:r>
            <a:r>
              <a:rPr lang="fr-FR" dirty="0" err="1" smtClean="0"/>
              <a:t>McNeill</a:t>
            </a:r>
            <a:r>
              <a:rPr lang="fr-FR" dirty="0" smtClean="0"/>
              <a:t>, </a:t>
            </a:r>
            <a:r>
              <a:rPr lang="fr-FR" i="1" dirty="0" err="1"/>
              <a:t>Language</a:t>
            </a:r>
            <a:r>
              <a:rPr lang="fr-FR" i="1" dirty="0"/>
              <a:t> and </a:t>
            </a:r>
            <a:r>
              <a:rPr lang="fr-FR" i="1" dirty="0" err="1"/>
              <a:t>gesture</a:t>
            </a:r>
            <a:r>
              <a:rPr lang="fr-FR" dirty="0" smtClean="0"/>
              <a:t>, 2000, </a:t>
            </a:r>
            <a:r>
              <a:rPr lang="fr-FR" dirty="0"/>
              <a:t>Cambridge </a:t>
            </a:r>
            <a:r>
              <a:rPr lang="fr-FR" dirty="0" err="1"/>
              <a:t>University</a:t>
            </a:r>
            <a:r>
              <a:rPr lang="fr-FR" dirty="0"/>
              <a:t> </a:t>
            </a:r>
            <a:r>
              <a:rPr lang="fr-FR" dirty="0" err="1" smtClean="0"/>
              <a:t>Press</a:t>
            </a:r>
            <a:endParaRPr lang="fr-FR" dirty="0"/>
          </a:p>
          <a:p>
            <a:pPr>
              <a:buFont typeface="Wingdings" charset="2"/>
              <a:buChar char="Ø"/>
            </a:pPr>
            <a:r>
              <a:rPr lang="fr-FR" dirty="0" smtClean="0"/>
              <a:t>Jacques </a:t>
            </a:r>
            <a:r>
              <a:rPr lang="fr-FR" dirty="0" err="1"/>
              <a:t>Corraze</a:t>
            </a:r>
            <a:r>
              <a:rPr lang="fr-FR" dirty="0" smtClean="0"/>
              <a:t>, </a:t>
            </a:r>
            <a:r>
              <a:rPr lang="fr-FR" i="1" dirty="0"/>
              <a:t>Les communications non-verbales</a:t>
            </a:r>
            <a:r>
              <a:rPr lang="fr-FR" dirty="0" smtClean="0"/>
              <a:t>,</a:t>
            </a:r>
            <a:r>
              <a:rPr lang="fr-FR" dirty="0"/>
              <a:t> 1980, 1992 (4</a:t>
            </a:r>
            <a:r>
              <a:rPr lang="fr-FR" baseline="30000" dirty="0"/>
              <a:t>ème</a:t>
            </a:r>
            <a:r>
              <a:rPr lang="fr-FR" dirty="0"/>
              <a:t> édition</a:t>
            </a:r>
            <a:r>
              <a:rPr lang="fr-FR" dirty="0" smtClean="0"/>
              <a:t>), </a:t>
            </a:r>
            <a:r>
              <a:rPr lang="fr-FR" dirty="0"/>
              <a:t>Paris, Presses Universitaires de </a:t>
            </a:r>
            <a:r>
              <a:rPr lang="fr-FR" dirty="0" smtClean="0"/>
              <a:t>France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Jacques </a:t>
            </a:r>
            <a:r>
              <a:rPr lang="fr-FR" dirty="0" err="1" smtClean="0"/>
              <a:t>Cosnier</a:t>
            </a:r>
            <a:r>
              <a:rPr lang="fr-FR" dirty="0" smtClean="0"/>
              <a:t> en collaboration avec Jocelyne </a:t>
            </a:r>
            <a:r>
              <a:rPr lang="fr-FR" dirty="0" err="1" smtClean="0"/>
              <a:t>Vaysse</a:t>
            </a:r>
            <a:r>
              <a:rPr lang="fr-FR" dirty="0" smtClean="0"/>
              <a:t>, </a:t>
            </a:r>
            <a:r>
              <a:rPr lang="fr-FR" i="1" dirty="0" smtClean="0"/>
              <a:t>Sémiotique des gestes communicatifs </a:t>
            </a:r>
            <a:r>
              <a:rPr lang="fr-FR" dirty="0" smtClean="0"/>
              <a:t>In Nouveaux actes sémiotiques, 1997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Marion Tellier, </a:t>
            </a:r>
            <a:r>
              <a:rPr lang="fr-FR" i="1" dirty="0" smtClean="0"/>
              <a:t>Faire un geste pour l’apprentissage </a:t>
            </a:r>
            <a:r>
              <a:rPr lang="fr-FR" dirty="0" smtClean="0"/>
              <a:t>: Le geste pédagogique dans l’enseignement précoce In C. Corbin &amp; J. Sauvage (</a:t>
            </a:r>
            <a:r>
              <a:rPr lang="fr-FR" dirty="0" err="1" smtClean="0"/>
              <a:t>eds</a:t>
            </a:r>
            <a:r>
              <a:rPr lang="fr-FR" dirty="0" smtClean="0"/>
              <a:t>). L’apprentissage et l’enseignement des langues vivantes à l’école. Impacts sur le développement de la langue maternelle, 2010, Paris, L’Harmattan</a:t>
            </a:r>
          </a:p>
          <a:p>
            <a:pPr>
              <a:buFont typeface="Wingdings" charset="2"/>
              <a:buChar char="Ø"/>
            </a:pPr>
            <a:r>
              <a:rPr lang="fr-FR" dirty="0"/>
              <a:t>Ouvrage </a:t>
            </a:r>
            <a:r>
              <a:rPr lang="fr-FR" dirty="0" smtClean="0"/>
              <a:t>collectif,</a:t>
            </a:r>
            <a:r>
              <a:rPr lang="fr-FR" i="1" dirty="0"/>
              <a:t> La communication non </a:t>
            </a:r>
            <a:r>
              <a:rPr lang="fr-FR" i="1" dirty="0" smtClean="0"/>
              <a:t>verbale</a:t>
            </a:r>
            <a:r>
              <a:rPr lang="fr-FR" i="1" dirty="0"/>
              <a:t>,</a:t>
            </a:r>
            <a:r>
              <a:rPr lang="fr-FR" dirty="0" smtClean="0"/>
              <a:t> </a:t>
            </a:r>
            <a:r>
              <a:rPr lang="fr-FR" dirty="0"/>
              <a:t>sous la direction J. </a:t>
            </a:r>
            <a:r>
              <a:rPr lang="fr-FR" dirty="0" err="1"/>
              <a:t>Cosnier</a:t>
            </a:r>
            <a:r>
              <a:rPr lang="fr-FR" dirty="0"/>
              <a:t> et A. Brossard, article de Klaus R. Scherer, p. 71-100 </a:t>
            </a:r>
            <a:endParaRPr lang="fr-FR" dirty="0" smtClean="0"/>
          </a:p>
          <a:p>
            <a:endParaRPr lang="fr-FR" dirty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 smtClean="0"/>
          </a:p>
          <a:p>
            <a:pPr eaLnBrk="1" fontAlgn="auto" hangingPunct="1">
              <a:spcAft>
                <a:spcPts val="0"/>
              </a:spcAft>
              <a:defRPr/>
            </a:pPr>
            <a:endParaRPr lang="fr-FR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fr-FR" altLang="ko-KR" sz="3600" dirty="0" smtClean="0">
                <a:ea typeface="굴림" pitchFamily="34" charset="-127"/>
              </a:rPr>
              <a:t>Discussion…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r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575"/>
          </a:xfrm>
        </p:spPr>
        <p:txBody>
          <a:bodyPr/>
          <a:lstStyle/>
          <a:p>
            <a:pPr algn="ctr" eaLnBrk="1" hangingPunct="1"/>
            <a:r>
              <a:rPr lang="fr-FR" altLang="ko-KR" dirty="0" smtClean="0">
                <a:ea typeface="굴림" pitchFamily="34" charset="-127"/>
              </a:rPr>
              <a:t>Outils méthodologiques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93574" y="2223908"/>
            <a:ext cx="7583487" cy="3618089"/>
          </a:xfrm>
        </p:spPr>
        <p:txBody>
          <a:bodyPr>
            <a:normAutofit/>
          </a:bodyPr>
          <a:lstStyle/>
          <a:p>
            <a:pPr marL="540000" algn="just" eaLnBrk="1" hangingPunct="1">
              <a:lnSpc>
                <a:spcPct val="150000"/>
              </a:lnSpc>
              <a:buFont typeface="Wingdings" pitchFamily="2" charset="2"/>
              <a:buChar char="Ø"/>
            </a:pPr>
            <a:r>
              <a:rPr lang="fr-FR" altLang="ko-KR" dirty="0" smtClean="0">
                <a:ea typeface="굴림" pitchFamily="34" charset="-127"/>
              </a:rPr>
              <a:t>Enregistrements Vidéo-Audio </a:t>
            </a:r>
          </a:p>
          <a:p>
            <a:pPr marL="895600" lvl="1" indent="-342900" algn="just" eaLnBrk="1" hangingPunct="1">
              <a:spcBef>
                <a:spcPts val="200"/>
              </a:spcBef>
              <a:buFont typeface="Arial"/>
              <a:buChar char="•"/>
            </a:pPr>
            <a:r>
              <a:rPr lang="fr-FR" altLang="ko-KR" dirty="0" smtClean="0">
                <a:ea typeface="굴림" pitchFamily="34" charset="-127"/>
              </a:rPr>
              <a:t> « Fiche descriptive d’enregistrement » </a:t>
            </a:r>
          </a:p>
          <a:p>
            <a:pPr marL="540000" algn="just" eaLnBrk="1" hangingPunct="1">
              <a:lnSpc>
                <a:spcPct val="150000"/>
              </a:lnSpc>
              <a:spcBef>
                <a:spcPts val="2600"/>
              </a:spcBef>
              <a:buFont typeface="Wingdings" pitchFamily="2" charset="2"/>
              <a:buChar char="Ø"/>
            </a:pPr>
            <a:r>
              <a:rPr lang="fr-FR" altLang="ko-KR" dirty="0" smtClean="0">
                <a:ea typeface="굴림" pitchFamily="34" charset="-127"/>
              </a:rPr>
              <a:t>Transcriptions </a:t>
            </a:r>
          </a:p>
          <a:p>
            <a:pPr marL="540000" algn="just" eaLnBrk="1" hangingPunct="1">
              <a:lnSpc>
                <a:spcPct val="150000"/>
              </a:lnSpc>
              <a:spcBef>
                <a:spcPts val="2600"/>
              </a:spcBef>
              <a:buFont typeface="Wingdings" pitchFamily="2" charset="2"/>
              <a:buChar char="Ø"/>
            </a:pPr>
            <a:r>
              <a:rPr lang="fr-FR" altLang="ko-KR" dirty="0" smtClean="0">
                <a:ea typeface="굴림" pitchFamily="34" charset="-127"/>
              </a:rPr>
              <a:t>Questionnaires apprenants et enseignants</a:t>
            </a:r>
          </a:p>
          <a:p>
            <a:pPr marL="540000" algn="just" eaLnBrk="1" hangingPunct="1">
              <a:lnSpc>
                <a:spcPct val="150000"/>
              </a:lnSpc>
              <a:spcBef>
                <a:spcPts val="2600"/>
              </a:spcBef>
              <a:buFont typeface="Wingdings" pitchFamily="2" charset="2"/>
              <a:buChar char="Ø"/>
            </a:pPr>
            <a:r>
              <a:rPr lang="fr-FR" altLang="ko-KR" dirty="0" smtClean="0">
                <a:ea typeface="굴림" pitchFamily="34" charset="-127"/>
              </a:rPr>
              <a:t>Observations sur le terrain 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fr-FR" altLang="ko-KR" dirty="0" smtClean="0">
                <a:ea typeface="굴림" pitchFamily="34" charset="-127"/>
              </a:rPr>
              <a:t>Données collectées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828800"/>
            <a:ext cx="7583487" cy="4535311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buFont typeface="Wingdings" charset="2"/>
              <a:buChar char="Ø"/>
              <a:defRPr/>
            </a:pPr>
            <a:r>
              <a:rPr lang="fr-FR" altLang="ko-KR" sz="1900" dirty="0" smtClean="0">
                <a:ea typeface="굴림" pitchFamily="34" charset="-127"/>
              </a:rPr>
              <a:t>4 professeurs français / 4 universités coréennes :</a:t>
            </a:r>
          </a:p>
          <a:p>
            <a:pPr marL="604800" indent="-280800" algn="just" eaLnBrk="1" hangingPunct="1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900" i="1" dirty="0" smtClean="0">
                <a:ea typeface="굴림" pitchFamily="34" charset="-127"/>
              </a:rPr>
              <a:t>Mme Marianne Milhaud, Université des langues étrangères         d’</a:t>
            </a:r>
            <a:r>
              <a:rPr lang="fr-FR" altLang="ko-KR" sz="1900" i="1" dirty="0" err="1" smtClean="0">
                <a:ea typeface="굴림" pitchFamily="34" charset="-127"/>
              </a:rPr>
              <a:t>Hankuk</a:t>
            </a:r>
            <a:r>
              <a:rPr lang="fr-FR" altLang="ko-KR" sz="1900" i="1" dirty="0" smtClean="0">
                <a:ea typeface="굴림" pitchFamily="34" charset="-127"/>
              </a:rPr>
              <a:t> à Séoul</a:t>
            </a:r>
            <a:endParaRPr lang="en-GB" sz="1900" i="1" dirty="0" smtClean="0"/>
          </a:p>
          <a:p>
            <a:pPr marL="604800" indent="-280800" algn="just" eaLnBrk="1" hangingPunct="1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900" i="1" dirty="0" smtClean="0">
                <a:ea typeface="굴림" pitchFamily="34" charset="-127"/>
              </a:rPr>
              <a:t>M. Rodolphe </a:t>
            </a:r>
            <a:r>
              <a:rPr lang="fr-FR" altLang="ko-KR" sz="1900" i="1" dirty="0" err="1" smtClean="0">
                <a:ea typeface="굴림" pitchFamily="34" charset="-127"/>
              </a:rPr>
              <a:t>Meidinger</a:t>
            </a:r>
            <a:r>
              <a:rPr lang="fr-FR" altLang="ko-KR" sz="1900" i="1" dirty="0" smtClean="0">
                <a:ea typeface="굴림" pitchFamily="34" charset="-127"/>
              </a:rPr>
              <a:t>, Université nationale de </a:t>
            </a:r>
            <a:r>
              <a:rPr lang="fr-FR" altLang="ko-KR" sz="1900" i="1" dirty="0" err="1" smtClean="0">
                <a:ea typeface="굴림" pitchFamily="34" charset="-127"/>
              </a:rPr>
              <a:t>Chungbuk</a:t>
            </a:r>
            <a:r>
              <a:rPr lang="fr-FR" altLang="ko-KR" sz="1900" i="1" dirty="0" smtClean="0">
                <a:ea typeface="굴림" pitchFamily="34" charset="-127"/>
              </a:rPr>
              <a:t> à   </a:t>
            </a:r>
            <a:r>
              <a:rPr lang="fr-FR" altLang="ko-KR" sz="1900" i="1" dirty="0" err="1" smtClean="0">
                <a:ea typeface="굴림" pitchFamily="34" charset="-127"/>
              </a:rPr>
              <a:t>Cheongju</a:t>
            </a:r>
            <a:endParaRPr lang="en-GB" sz="1900" i="1" dirty="0" smtClean="0"/>
          </a:p>
          <a:p>
            <a:pPr marL="604800" indent="-280800" algn="just" eaLnBrk="1" hangingPunct="1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900" i="1" dirty="0" smtClean="0">
                <a:ea typeface="굴림" pitchFamily="34" charset="-127"/>
              </a:rPr>
              <a:t>M. Cédric Du </a:t>
            </a:r>
            <a:r>
              <a:rPr lang="fr-FR" altLang="ko-KR" sz="1900" i="1" dirty="0" err="1" smtClean="0">
                <a:ea typeface="굴림" pitchFamily="34" charset="-127"/>
              </a:rPr>
              <a:t>Boisbaudry</a:t>
            </a:r>
            <a:r>
              <a:rPr lang="fr-FR" altLang="ko-KR" sz="1900" i="1" dirty="0" smtClean="0">
                <a:ea typeface="굴림" pitchFamily="34" charset="-127"/>
              </a:rPr>
              <a:t>, Université nationale de Séoul </a:t>
            </a:r>
            <a:endParaRPr lang="en-GB" sz="1900" i="1" dirty="0" smtClean="0"/>
          </a:p>
          <a:p>
            <a:pPr marL="604800" indent="-280800" algn="just" eaLnBrk="1" hangingPunct="1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900" i="1" dirty="0" smtClean="0">
                <a:ea typeface="굴림" pitchFamily="34" charset="-127"/>
              </a:rPr>
              <a:t>Mme Marie </a:t>
            </a:r>
            <a:r>
              <a:rPr lang="fr-FR" altLang="ko-KR" sz="1900" i="1" dirty="0" err="1" smtClean="0">
                <a:ea typeface="굴림" pitchFamily="34" charset="-127"/>
              </a:rPr>
              <a:t>Caisso</a:t>
            </a:r>
            <a:r>
              <a:rPr lang="fr-FR" altLang="ko-KR" sz="1900" i="1" dirty="0" smtClean="0">
                <a:ea typeface="굴림" pitchFamily="34" charset="-127"/>
              </a:rPr>
              <a:t>, Université de </a:t>
            </a:r>
            <a:r>
              <a:rPr lang="fr-FR" altLang="ko-KR" sz="1900" i="1" dirty="0" err="1" smtClean="0">
                <a:ea typeface="굴림" pitchFamily="34" charset="-127"/>
              </a:rPr>
              <a:t>Sungkyunkwan</a:t>
            </a:r>
            <a:r>
              <a:rPr lang="fr-FR" altLang="ko-KR" sz="1900" i="1" dirty="0" smtClean="0">
                <a:ea typeface="굴림" pitchFamily="34" charset="-127"/>
              </a:rPr>
              <a:t> à Séoul</a:t>
            </a:r>
            <a:endParaRPr lang="en-GB" sz="1900" i="1" dirty="0" smtClean="0"/>
          </a:p>
          <a:p>
            <a:pPr eaLnBrk="1" hangingPunct="1">
              <a:lnSpc>
                <a:spcPct val="80000"/>
              </a:lnSpc>
              <a:spcBef>
                <a:spcPts val="3200"/>
              </a:spcBef>
              <a:buFont typeface="Wingdings" charset="2"/>
              <a:buChar char="Ø"/>
              <a:defRPr/>
            </a:pPr>
            <a:r>
              <a:rPr lang="fr-FR" altLang="ko-KR" sz="1900" dirty="0" smtClean="0">
                <a:ea typeface="굴림" pitchFamily="34" charset="-127"/>
              </a:rPr>
              <a:t>1 stagiaire française de Master en FLE : </a:t>
            </a:r>
          </a:p>
          <a:p>
            <a:pPr marL="604800" lvl="1" algn="just" eaLnBrk="1" hangingPunct="1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700" i="1" dirty="0" smtClean="0">
                <a:ea typeface="굴림" pitchFamily="34" charset="-127"/>
              </a:rPr>
              <a:t>Mlle </a:t>
            </a:r>
            <a:r>
              <a:rPr lang="fr-FR" altLang="ko-KR" sz="1700" i="1" dirty="0" err="1" smtClean="0">
                <a:ea typeface="굴림" pitchFamily="34" charset="-127"/>
              </a:rPr>
              <a:t>Héléna</a:t>
            </a:r>
            <a:r>
              <a:rPr lang="fr-FR" altLang="ko-KR" sz="1700" i="1" dirty="0" smtClean="0">
                <a:ea typeface="굴림" pitchFamily="34" charset="-127"/>
              </a:rPr>
              <a:t> Mercier, Université nationale de </a:t>
            </a:r>
            <a:r>
              <a:rPr lang="fr-FR" altLang="ko-KR" sz="1700" i="1" dirty="0" err="1" smtClean="0">
                <a:ea typeface="굴림" pitchFamily="34" charset="-127"/>
              </a:rPr>
              <a:t>Chungbuk</a:t>
            </a:r>
            <a:r>
              <a:rPr lang="fr-FR" altLang="ko-KR" sz="1700" i="1" dirty="0" smtClean="0">
                <a:ea typeface="굴림" pitchFamily="34" charset="-127"/>
              </a:rPr>
              <a:t> à </a:t>
            </a:r>
            <a:r>
              <a:rPr lang="fr-FR" altLang="ko-KR" sz="1700" i="1" dirty="0" err="1" smtClean="0">
                <a:ea typeface="굴림" pitchFamily="34" charset="-127"/>
              </a:rPr>
              <a:t>Cheongju</a:t>
            </a:r>
            <a:r>
              <a:rPr lang="fr-FR" altLang="ko-KR" sz="1700" i="1" dirty="0" smtClean="0">
                <a:ea typeface="굴림" pitchFamily="34" charset="-127"/>
              </a:rPr>
              <a:t> </a:t>
            </a:r>
          </a:p>
          <a:p>
            <a:pPr eaLnBrk="1" hangingPunct="1">
              <a:lnSpc>
                <a:spcPct val="80000"/>
              </a:lnSpc>
              <a:spcBef>
                <a:spcPts val="3200"/>
              </a:spcBef>
              <a:buFont typeface="Wingdings" charset="2"/>
              <a:buChar char="Ø"/>
              <a:defRPr/>
            </a:pPr>
            <a:r>
              <a:rPr lang="fr-FR" altLang="ko-KR" sz="1900" dirty="0" smtClean="0">
                <a:ea typeface="굴림" pitchFamily="34" charset="-127"/>
              </a:rPr>
              <a:t>1 professeur de français « coréen » : </a:t>
            </a:r>
          </a:p>
          <a:p>
            <a:pPr marL="604800" lvl="1" eaLnBrk="1" hangingPunct="1">
              <a:lnSpc>
                <a:spcPct val="80000"/>
              </a:lnSpc>
              <a:spcBef>
                <a:spcPts val="1400"/>
              </a:spcBef>
              <a:buFont typeface="Arial"/>
              <a:buChar char="•"/>
              <a:defRPr/>
            </a:pPr>
            <a:r>
              <a:rPr lang="fr-FR" altLang="ko-KR" sz="1700" i="1" dirty="0" smtClean="0">
                <a:ea typeface="굴림" pitchFamily="34" charset="-127"/>
              </a:rPr>
              <a:t>Mme </a:t>
            </a:r>
            <a:r>
              <a:rPr lang="fr-FR" altLang="ko-KR" sz="1700" i="1" dirty="0" err="1" smtClean="0">
                <a:ea typeface="굴림" pitchFamily="34" charset="-127"/>
              </a:rPr>
              <a:t>Eun</a:t>
            </a:r>
            <a:r>
              <a:rPr lang="fr-FR" altLang="ko-KR" sz="1700" i="1" dirty="0" smtClean="0">
                <a:ea typeface="굴림" pitchFamily="34" charset="-127"/>
              </a:rPr>
              <a:t>-Mi RHEE, Université nationale de </a:t>
            </a:r>
            <a:r>
              <a:rPr lang="fr-FR" altLang="ko-KR" sz="1700" i="1" dirty="0" err="1" smtClean="0">
                <a:ea typeface="굴림" pitchFamily="34" charset="-127"/>
              </a:rPr>
              <a:t>Chungbuk</a:t>
            </a:r>
            <a:r>
              <a:rPr lang="fr-FR" altLang="ko-KR" sz="1700" i="1" dirty="0" smtClean="0">
                <a:ea typeface="굴림" pitchFamily="34" charset="-127"/>
              </a:rPr>
              <a:t> à </a:t>
            </a:r>
            <a:r>
              <a:rPr lang="fr-FR" altLang="ko-KR" sz="1700" i="1" dirty="0" err="1" smtClean="0">
                <a:ea typeface="굴림" pitchFamily="34" charset="-127"/>
              </a:rPr>
              <a:t>Cheongju</a:t>
            </a:r>
            <a:r>
              <a:rPr lang="fr-FR" altLang="ko-KR" sz="1700" i="1" dirty="0" smtClean="0">
                <a:ea typeface="굴림" pitchFamily="34" charset="-127"/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endParaRPr lang="ko-KR" altLang="fr-FR" sz="1700" dirty="0" smtClean="0"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759" name="Group 8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9040934"/>
              </p:ext>
            </p:extLst>
          </p:nvPr>
        </p:nvGraphicFramePr>
        <p:xfrm>
          <a:off x="237599" y="243582"/>
          <a:ext cx="8372624" cy="6308829"/>
        </p:xfrm>
        <a:graphic>
          <a:graphicData uri="http://schemas.openxmlformats.org/drawingml/2006/table">
            <a:tbl>
              <a:tblPr/>
              <a:tblGrid>
                <a:gridCol w="1412007"/>
                <a:gridCol w="1187846"/>
                <a:gridCol w="1180427"/>
                <a:gridCol w="1390639"/>
                <a:gridCol w="1487661"/>
                <a:gridCol w="1714044"/>
              </a:tblGrid>
              <a:tr h="7168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Nombre d’année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en Corée 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Niveau d’étudiants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Nombre d’étudiants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Manuel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Outil didactique</a:t>
                      </a:r>
                    </a:p>
                  </a:txBody>
                  <a:tcPr anchor="ctr" horzOverflow="overflow">
                    <a:lnL w="1905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60000"/>
                        <a:lumOff val="40000"/>
                        <a:alpha val="45000"/>
                      </a:schemeClr>
                    </a:solidFill>
                  </a:tcPr>
                </a:tc>
              </a:tr>
              <a:tr h="45409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Mme Marianne Milhaud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AAED">
                        <a:alpha val="45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24 années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ère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17 (11F/6H)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 propos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Images projetées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ère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7 (6F/1H)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2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ème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11 (7F/4H)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 propos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4099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Mme Marie </a:t>
                      </a:r>
                      <a:r>
                        <a:rPr kumimoji="0" lang="fr-FR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Caisso</a:t>
                      </a:r>
                      <a:endParaRPr kumimoji="0" lang="fr-F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AAED">
                        <a:alpha val="45000"/>
                      </a:srgb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15 années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A2-B1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19 (16F/3H)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Nouveau Taxi 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Travail en binôme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A1-A2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21 (19F/2H)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Nouveau Taxi 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A1-A2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16 (13F/3H)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</a:tr>
              <a:tr h="507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Mlle </a:t>
                      </a:r>
                      <a:r>
                        <a:rPr kumimoji="0" lang="fr-FR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Héléna</a:t>
                      </a: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Mercier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AAED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8 mois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6 (6F/0H)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DELF A2 (CLE)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Travail classique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</a:tr>
              <a:tr h="45409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M. Cédric Du </a:t>
                      </a:r>
                      <a:r>
                        <a:rPr kumimoji="0" lang="fr-FR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Boisbaudry</a:t>
                      </a:r>
                      <a:endParaRPr kumimoji="0" lang="fr-F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AAED">
                        <a:alpha val="4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5 années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2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ème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16 (14F/2H)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Photocopies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Travail en groupe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3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ème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7 (7F/0H)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Débat (Discussion)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</a:tr>
              <a:tr h="454099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M. Rodolphe </a:t>
                      </a:r>
                      <a:r>
                        <a:rPr kumimoji="0" lang="fr-FR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Meidinger</a:t>
                      </a:r>
                      <a:endParaRPr kumimoji="0" lang="fr-FR" altLang="ko-KR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AAED">
                        <a:alpha val="45000"/>
                      </a:srgb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6 années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3</a:t>
                      </a:r>
                      <a:r>
                        <a:rPr kumimoji="0" lang="fr-FR" altLang="ko-KR" sz="14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ème</a:t>
                      </a:r>
                      <a:r>
                        <a:rPr kumimoji="0" lang="fr-FR" altLang="ko-KR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4 (2F/2H)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Manuel rédigé par l’enseignant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Activité Vidéo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</a:tr>
              <a:tr h="454099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2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ème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9 (9F/0H)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ko-KR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ea typeface="굴림" pitchFamily="34" charset="-127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Travail classique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</a:tr>
              <a:tr h="5077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Mme </a:t>
                      </a:r>
                      <a:r>
                        <a:rPr kumimoji="0" lang="fr-FR" altLang="ko-KR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Eun</a:t>
                      </a:r>
                      <a:r>
                        <a:rPr kumimoji="0" lang="fr-FR" altLang="ko-K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-Mi RHEE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7AAED">
                        <a:alpha val="4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13 années</a:t>
                      </a:r>
                    </a:p>
                  </a:txBody>
                  <a:tcPr anchor="ctr" horzOverflow="overflow">
                    <a:lnL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1</a:t>
                      </a:r>
                      <a:r>
                        <a:rPr kumimoji="0" lang="fr-FR" altLang="ko-KR" sz="140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ère</a:t>
                      </a: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 année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35 (25F/10H)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Festival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ko-KR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Trebuchet MS" pitchFamily="34" charset="0"/>
                          <a:ea typeface="굴림" pitchFamily="34" charset="-127"/>
                          <a:cs typeface="Arial" charset="0"/>
                        </a:rPr>
                        <a:t>Cours CM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63A58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C5A8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  <a:alpha val="4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itre 1"/>
          <p:cNvSpPr>
            <a:spLocks noGrp="1"/>
          </p:cNvSpPr>
          <p:nvPr>
            <p:ph type="title"/>
          </p:nvPr>
        </p:nvSpPr>
        <p:spPr>
          <a:xfrm>
            <a:off x="779463" y="456848"/>
            <a:ext cx="7583487" cy="861131"/>
          </a:xfrm>
        </p:spPr>
        <p:txBody>
          <a:bodyPr/>
          <a:lstStyle/>
          <a:p>
            <a:pPr algn="ctr" eaLnBrk="1" hangingPunct="1"/>
            <a:r>
              <a:rPr lang="fr-FR" altLang="ko-KR" dirty="0" smtClean="0">
                <a:ea typeface="굴림" pitchFamily="34" charset="-127"/>
              </a:rPr>
              <a:t>Grille d’analyse</a:t>
            </a:r>
          </a:p>
        </p:txBody>
      </p:sp>
      <p:sp>
        <p:nvSpPr>
          <p:cNvPr id="35842" name="Espace réservé du contenu 2"/>
          <p:cNvSpPr>
            <a:spLocks noGrp="1"/>
          </p:cNvSpPr>
          <p:nvPr>
            <p:ph idx="1"/>
          </p:nvPr>
        </p:nvSpPr>
        <p:spPr>
          <a:xfrm>
            <a:off x="779463" y="1414602"/>
            <a:ext cx="7583487" cy="51196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ts val="3200"/>
              </a:spcBef>
              <a:buFont typeface="Wingdings" pitchFamily="2" charset="2"/>
              <a:buChar char="Ø"/>
            </a:pPr>
            <a:r>
              <a:rPr lang="fr-FR" altLang="ko-KR" sz="2000" dirty="0" smtClean="0">
                <a:ea typeface="굴림" pitchFamily="34" charset="-127"/>
              </a:rPr>
              <a:t>Analyse de la « distance linguistique » dans l’apprentissage du français par des apprenants coréens (travail fait)  </a:t>
            </a:r>
            <a:endParaRPr lang="fr-FR" altLang="ko-KR" sz="2000" dirty="0">
              <a:ea typeface="굴림" pitchFamily="34" charset="-127"/>
            </a:endParaRPr>
          </a:p>
          <a:p>
            <a:pPr algn="just" eaLnBrk="1" hangingPunct="1">
              <a:lnSpc>
                <a:spcPct val="80000"/>
              </a:lnSpc>
              <a:spcBef>
                <a:spcPts val="3200"/>
              </a:spcBef>
              <a:buFont typeface="Wingdings" pitchFamily="2" charset="2"/>
              <a:buChar char="Ø"/>
            </a:pPr>
            <a:r>
              <a:rPr lang="fr-FR" altLang="ko-KR" sz="2000" dirty="0" smtClean="0">
                <a:ea typeface="굴림" pitchFamily="34" charset="-127"/>
              </a:rPr>
              <a:t>Analyse du malentendu/incompréhension (travail fait)</a:t>
            </a:r>
          </a:p>
          <a:p>
            <a:pPr algn="just" eaLnBrk="1" hangingPunct="1">
              <a:lnSpc>
                <a:spcPct val="80000"/>
              </a:lnSpc>
              <a:spcBef>
                <a:spcPts val="3200"/>
              </a:spcBef>
              <a:buFont typeface="Wingdings" pitchFamily="2" charset="2"/>
              <a:buChar char="Ø"/>
            </a:pPr>
            <a:r>
              <a:rPr lang="fr-FR" altLang="ko-KR" sz="2000" dirty="0" smtClean="0">
                <a:ea typeface="굴림" pitchFamily="34" charset="-127"/>
              </a:rPr>
              <a:t>Analyse des gestes d’apprenants coréens et d’enseignants français</a:t>
            </a:r>
            <a:r>
              <a:rPr lang="fr-FR" altLang="ko-KR" sz="2000" dirty="0">
                <a:ea typeface="굴림" pitchFamily="34" charset="-127"/>
              </a:rPr>
              <a:t> </a:t>
            </a:r>
            <a:r>
              <a:rPr lang="fr-FR" altLang="ko-KR" sz="2000" dirty="0" smtClean="0">
                <a:ea typeface="굴림" pitchFamily="34" charset="-127"/>
              </a:rPr>
              <a:t>(travail présenté aujourd’hui)</a:t>
            </a:r>
          </a:p>
          <a:p>
            <a:pPr algn="just" eaLnBrk="1" hangingPunct="1">
              <a:lnSpc>
                <a:spcPct val="80000"/>
              </a:lnSpc>
              <a:spcBef>
                <a:spcPts val="3200"/>
              </a:spcBef>
              <a:buFont typeface="Wingdings" pitchFamily="2" charset="2"/>
              <a:buChar char="Ø"/>
            </a:pPr>
            <a:r>
              <a:rPr lang="fr-FR" altLang="ko-KR" sz="2000" dirty="0" smtClean="0">
                <a:ea typeface="굴림" pitchFamily="34" charset="-127"/>
              </a:rPr>
              <a:t>Analyse des supports pédagogiques : description des outils didactiques, relation entre supports d’enseignement et l’interaction… (travail fait)</a:t>
            </a:r>
          </a:p>
          <a:p>
            <a:pPr algn="just" eaLnBrk="1" hangingPunct="1">
              <a:lnSpc>
                <a:spcPct val="80000"/>
              </a:lnSpc>
              <a:spcBef>
                <a:spcPts val="3200"/>
              </a:spcBef>
              <a:buFont typeface="Wingdings" pitchFamily="2" charset="2"/>
              <a:buChar char="Ø"/>
            </a:pPr>
            <a:r>
              <a:rPr lang="fr-FR" altLang="ko-KR" sz="2000" dirty="0" smtClean="0">
                <a:ea typeface="굴림" pitchFamily="34" charset="-127"/>
              </a:rPr>
              <a:t>Analyse de différentes dispositions des tables en classe : 6 salles de classe filmées en Corée</a:t>
            </a:r>
            <a:r>
              <a:rPr lang="fr-FR" altLang="ko-KR" sz="2000" dirty="0">
                <a:ea typeface="굴림" pitchFamily="34" charset="-127"/>
              </a:rPr>
              <a:t> </a:t>
            </a:r>
            <a:r>
              <a:rPr lang="fr-FR" altLang="ko-KR" sz="2000" dirty="0" smtClean="0">
                <a:ea typeface="굴림" pitchFamily="34" charset="-127"/>
              </a:rPr>
              <a:t>(travail en cours)</a:t>
            </a:r>
            <a:endParaRPr lang="fr-FR" altLang="ko-KR" sz="2000" dirty="0">
              <a:ea typeface="굴림" pitchFamily="34" charset="-127"/>
            </a:endParaRPr>
          </a:p>
          <a:p>
            <a:pPr algn="just" eaLnBrk="1" hangingPunct="1">
              <a:lnSpc>
                <a:spcPct val="80000"/>
              </a:lnSpc>
              <a:spcBef>
                <a:spcPts val="3200"/>
              </a:spcBef>
              <a:buFont typeface="Wingdings" pitchFamily="2" charset="2"/>
              <a:buChar char="Ø"/>
            </a:pPr>
            <a:r>
              <a:rPr lang="fr-FR" altLang="ko-KR" sz="2000" dirty="0" smtClean="0">
                <a:ea typeface="굴림" pitchFamily="34" charset="-127"/>
              </a:rPr>
              <a:t>Analyse d’habitudes d’apprentissage chez les apprenants coréens</a:t>
            </a:r>
            <a:r>
              <a:rPr lang="fr-FR" altLang="ko-KR" sz="2000" dirty="0">
                <a:ea typeface="굴림" pitchFamily="34" charset="-127"/>
              </a:rPr>
              <a:t> </a:t>
            </a:r>
            <a:r>
              <a:rPr lang="fr-FR" altLang="ko-KR" sz="2000" dirty="0" smtClean="0">
                <a:ea typeface="굴림" pitchFamily="34" charset="-127"/>
              </a:rPr>
              <a:t>(travail à faire)</a:t>
            </a:r>
          </a:p>
          <a:p>
            <a:pPr eaLnBrk="1" hangingPunct="1">
              <a:lnSpc>
                <a:spcPct val="80000"/>
              </a:lnSpc>
            </a:pPr>
            <a:endParaRPr lang="fr-FR" altLang="ko-KR" sz="600" dirty="0" smtClean="0">
              <a:ea typeface="굴림" pitchFamily="34" charset="-127"/>
            </a:endParaRPr>
          </a:p>
          <a:p>
            <a:pPr eaLnBrk="1" hangingPunct="1">
              <a:lnSpc>
                <a:spcPct val="80000"/>
              </a:lnSpc>
            </a:pPr>
            <a:endParaRPr lang="ko-KR" altLang="fr-FR" sz="600" dirty="0" smtClean="0">
              <a:ea typeface="굴림" pitchFamily="34" charset="-127"/>
            </a:endParaRPr>
          </a:p>
        </p:txBody>
      </p:sp>
      <p:sp>
        <p:nvSpPr>
          <p:cNvPr id="35843" name="ZoneTexte 3"/>
          <p:cNvSpPr txBox="1">
            <a:spLocks noChangeArrowheads="1"/>
          </p:cNvSpPr>
          <p:nvPr/>
        </p:nvSpPr>
        <p:spPr bwMode="auto">
          <a:xfrm>
            <a:off x="2982913" y="3425825"/>
            <a:ext cx="184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ko-KR" altLang="en-US">
              <a:latin typeface="Trebuchet MS" pitchFamily="34" charset="0"/>
              <a:ea typeface="굴림" pitchFamily="34" charset="-127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 bwMode="auto">
          <a:xfrm>
            <a:off x="931863" y="2363759"/>
            <a:ext cx="7583487" cy="1404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800">
                <a:solidFill>
                  <a:schemeClr val="bg1"/>
                </a:solidFill>
                <a:latin typeface="Trebuchet MS" pitchFamily="34" charset="0"/>
              </a:defRPr>
            </a:lvl9pPr>
          </a:lstStyle>
          <a:p>
            <a:pPr algn="ctr" eaLnBrk="1" hangingPunct="1"/>
            <a:endParaRPr lang="fr-FR" altLang="ko-KR" sz="4000" b="1" dirty="0" smtClean="0">
              <a:ea typeface="굴림" pitchFamily="34" charset="-127"/>
            </a:endParaRPr>
          </a:p>
          <a:p>
            <a:pPr algn="ctr" eaLnBrk="1" hangingPunct="1"/>
            <a:endParaRPr lang="fr-FR" altLang="ko-KR" sz="3200" b="1" dirty="0" smtClean="0">
              <a:ea typeface="굴림" pitchFamily="34" charset="-127"/>
            </a:endParaRPr>
          </a:p>
          <a:p>
            <a:pPr algn="ctr" eaLnBrk="1" hangingPunct="1"/>
            <a:r>
              <a:rPr lang="fr-FR" altLang="ko-KR" sz="4000" b="1" dirty="0" smtClean="0">
                <a:ea typeface="굴림" pitchFamily="34" charset="-127"/>
              </a:rPr>
              <a:t>Gestes</a:t>
            </a:r>
          </a:p>
          <a:p>
            <a:pPr algn="ctr" eaLnBrk="1" hangingPunct="1"/>
            <a:r>
              <a:rPr lang="fr-FR" altLang="ko-KR" sz="4000" b="1" dirty="0" smtClean="0">
                <a:ea typeface="굴림" pitchFamily="34" charset="-127"/>
              </a:rPr>
              <a:t>dans l’interaction</a:t>
            </a:r>
          </a:p>
        </p:txBody>
      </p:sp>
    </p:spTree>
    <p:extLst>
      <p:ext uri="{BB962C8B-B14F-4D97-AF65-F5344CB8AC3E}">
        <p14:creationId xmlns:p14="http://schemas.microsoft.com/office/powerpoint/2010/main" val="31322865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650875"/>
            <a:ext cx="7583487" cy="696025"/>
          </a:xfrm>
        </p:spPr>
        <p:txBody>
          <a:bodyPr/>
          <a:lstStyle/>
          <a:p>
            <a:pPr algn="ctr"/>
            <a:r>
              <a:rPr lang="fr-FR" dirty="0" smtClean="0"/>
              <a:t>Cadre théorique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999377"/>
            <a:ext cx="7583487" cy="4207748"/>
          </a:xfrm>
        </p:spPr>
        <p:txBody>
          <a:bodyPr/>
          <a:lstStyle/>
          <a:p>
            <a:pPr algn="just">
              <a:buFont typeface="Wingdings" charset="2"/>
              <a:buChar char="Ø"/>
            </a:pPr>
            <a:r>
              <a:rPr lang="fr-FR" i="1" dirty="0" err="1" smtClean="0"/>
              <a:t>Cosnier</a:t>
            </a:r>
            <a:r>
              <a:rPr lang="fr-FR" i="1" dirty="0" smtClean="0"/>
              <a:t> (1982, 1988, 1997)</a:t>
            </a:r>
          </a:p>
          <a:p>
            <a:pPr lvl="1" algn="just">
              <a:buFont typeface="Arial"/>
              <a:buChar char="•"/>
            </a:pPr>
            <a:r>
              <a:rPr lang="fr-FR" dirty="0" smtClean="0"/>
              <a:t>Catégories fonctionnelles de la mimogestualité : gestes communicatifs / gestes extra-communicatifs </a:t>
            </a:r>
          </a:p>
          <a:p>
            <a:pPr algn="just">
              <a:buFont typeface="Wingdings" charset="2"/>
              <a:buChar char="Ø"/>
            </a:pPr>
            <a:r>
              <a:rPr lang="fr-FR" i="1" dirty="0" smtClean="0"/>
              <a:t>Scherer (1984)</a:t>
            </a:r>
          </a:p>
          <a:p>
            <a:pPr lvl="1" algn="just">
              <a:buFont typeface="Arial"/>
              <a:buChar char="•"/>
            </a:pPr>
            <a:r>
              <a:rPr lang="fr-FR" dirty="0" smtClean="0"/>
              <a:t>Approche fonctionnelle de signes non-verbaux : fonctions sémantique, syntaxique, pragmatique et dialogique</a:t>
            </a:r>
            <a:endParaRPr lang="fr-FR" dirty="0"/>
          </a:p>
          <a:p>
            <a:pPr algn="just">
              <a:buFont typeface="Wingdings" charset="2"/>
              <a:buChar char="Ø"/>
            </a:pPr>
            <a:r>
              <a:rPr lang="fr-FR" i="1" dirty="0" smtClean="0"/>
              <a:t>Tellier (2010)</a:t>
            </a:r>
          </a:p>
          <a:p>
            <a:pPr lvl="1" algn="just">
              <a:buFont typeface="Arial"/>
              <a:buChar char="•"/>
            </a:pPr>
            <a:r>
              <a:rPr lang="fr-FR" dirty="0" smtClean="0"/>
              <a:t>Fonctions des gestes « pédagogiques » d’enseignants : Informer/Animer/Evaluer</a:t>
            </a:r>
          </a:p>
        </p:txBody>
      </p:sp>
    </p:spTree>
    <p:extLst>
      <p:ext uri="{BB962C8B-B14F-4D97-AF65-F5344CB8AC3E}">
        <p14:creationId xmlns:p14="http://schemas.microsoft.com/office/powerpoint/2010/main" val="1395380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79463" y="666751"/>
            <a:ext cx="7583487" cy="679950"/>
          </a:xfrm>
        </p:spPr>
        <p:txBody>
          <a:bodyPr/>
          <a:lstStyle/>
          <a:p>
            <a:pPr algn="ctr"/>
            <a:r>
              <a:rPr lang="fr-FR" dirty="0" smtClean="0"/>
              <a:t>Analyses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79463" y="1856301"/>
            <a:ext cx="7583487" cy="4366699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fr-FR" dirty="0"/>
              <a:t> </a:t>
            </a:r>
            <a:r>
              <a:rPr lang="fr-FR" i="1" dirty="0" smtClean="0"/>
              <a:t>Analyse du geste dans la classe de français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Gestes déictiques </a:t>
            </a:r>
          </a:p>
          <a:p>
            <a:pPr lvl="1">
              <a:buFont typeface="Arial"/>
              <a:buChar char="•"/>
            </a:pPr>
            <a:r>
              <a:rPr lang="fr-FR" b="1" dirty="0" smtClean="0">
                <a:solidFill>
                  <a:schemeClr val="bg2">
                    <a:lumMod val="50000"/>
                  </a:schemeClr>
                </a:solidFill>
              </a:rPr>
              <a:t>« Gestes symboliques culturels » d’apprenants coréens lors du rire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…</a:t>
            </a:r>
          </a:p>
          <a:p>
            <a:pPr>
              <a:buFont typeface="Wingdings" charset="2"/>
              <a:buChar char="Ø"/>
            </a:pPr>
            <a:r>
              <a:rPr lang="fr-FR" dirty="0" smtClean="0"/>
              <a:t> </a:t>
            </a:r>
            <a:r>
              <a:rPr lang="fr-FR" i="1" dirty="0" smtClean="0"/>
              <a:t>Analyse des rôles gestuels d’apprenants coréens</a:t>
            </a:r>
          </a:p>
          <a:p>
            <a:pPr lvl="1">
              <a:buFont typeface="Arial"/>
              <a:buChar char="•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Gestes de compréhension lexicale</a:t>
            </a:r>
          </a:p>
          <a:p>
            <a:pPr lvl="1">
              <a:buFont typeface="Arial"/>
              <a:buChar char="•"/>
            </a:pPr>
            <a:r>
              <a:rPr lang="fr-FR" b="1" dirty="0">
                <a:solidFill>
                  <a:schemeClr val="bg2">
                    <a:lumMod val="50000"/>
                  </a:schemeClr>
                </a:solidFill>
              </a:rPr>
              <a:t>Gestes d’information lexicale 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Gestes de participation à l’activité</a:t>
            </a:r>
          </a:p>
          <a:p>
            <a:pPr lvl="1">
              <a:buFont typeface="Arial"/>
              <a:buChar char="•"/>
            </a:pPr>
            <a:r>
              <a:rPr lang="fr-FR" dirty="0" smtClean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719165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évolution">
  <a:themeElements>
    <a:clrScheme name="Ré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évolution">
      <a:maj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Trebuchet MS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Ré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21352</TotalTime>
  <Words>608</Words>
  <Application>Microsoft Macintosh PowerPoint</Application>
  <PresentationFormat>Présentation à l'écran (4:3)</PresentationFormat>
  <Paragraphs>196</Paragraphs>
  <Slides>24</Slides>
  <Notes>24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5" baseType="lpstr">
      <vt:lpstr>Révolution</vt:lpstr>
      <vt:lpstr>Interactions dans la classe de français en Corée </vt:lpstr>
      <vt:lpstr>Perspectives</vt:lpstr>
      <vt:lpstr>Outils méthodologiques</vt:lpstr>
      <vt:lpstr>Données collectées</vt:lpstr>
      <vt:lpstr>Présentation PowerPoint</vt:lpstr>
      <vt:lpstr>Grille d’analyse</vt:lpstr>
      <vt:lpstr>Présentation PowerPoint</vt:lpstr>
      <vt:lpstr>Cadre théorique</vt:lpstr>
      <vt:lpstr>Analyses</vt:lpstr>
      <vt:lpstr>Geste symbolique culturel ?</vt:lpstr>
      <vt:lpstr>Présentation PowerPoint</vt:lpstr>
      <vt:lpstr>Geste symbolique culturel</vt:lpstr>
      <vt:lpstr>Geste symbolique culturel</vt:lpstr>
      <vt:lpstr>Analyses des rôles gestuels d’apprenants coréens dans l’interaction pédagogique</vt:lpstr>
      <vt:lpstr>Présentation PowerPoint</vt:lpstr>
      <vt:lpstr>‘Féliciter’</vt:lpstr>
      <vt:lpstr>‘Apéritif’</vt:lpstr>
      <vt:lpstr>Présentation PowerPoint</vt:lpstr>
      <vt:lpstr>‘Poketball’</vt:lpstr>
      <vt:lpstr>‘Hoho’</vt:lpstr>
      <vt:lpstr>‘Hoho’</vt:lpstr>
      <vt:lpstr>Conclusion - Gestes interactionnels dans la classe de langue -</vt:lpstr>
      <vt:lpstr>Bibliographie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Interaction du discours dans la classe de français en Corée </dc:title>
  <dc:creator>Shin Tae</dc:creator>
  <cp:lastModifiedBy>Shin Tae</cp:lastModifiedBy>
  <cp:revision>262</cp:revision>
  <dcterms:created xsi:type="dcterms:W3CDTF">2013-03-04T11:07:03Z</dcterms:created>
  <dcterms:modified xsi:type="dcterms:W3CDTF">2014-02-17T22:59:32Z</dcterms:modified>
</cp:coreProperties>
</file>