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3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87" r:id="rId14"/>
    <p:sldId id="288" r:id="rId15"/>
    <p:sldId id="278" r:id="rId16"/>
    <p:sldId id="269" r:id="rId17"/>
    <p:sldId id="271" r:id="rId18"/>
    <p:sldId id="272" r:id="rId19"/>
    <p:sldId id="280" r:id="rId20"/>
    <p:sldId id="270" r:id="rId21"/>
    <p:sldId id="273" r:id="rId22"/>
    <p:sldId id="274" r:id="rId23"/>
    <p:sldId id="281" r:id="rId24"/>
    <p:sldId id="275" r:id="rId25"/>
    <p:sldId id="283" r:id="rId26"/>
    <p:sldId id="282" r:id="rId27"/>
    <p:sldId id="276" r:id="rId28"/>
    <p:sldId id="284" r:id="rId29"/>
    <p:sldId id="27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58" autoAdjust="0"/>
  </p:normalViewPr>
  <p:slideViewPr>
    <p:cSldViewPr snapToGrid="0" snapToObjects="1">
      <p:cViewPr varScale="1">
        <p:scale>
          <a:sx n="86" d="100"/>
          <a:sy n="86" d="100"/>
        </p:scale>
        <p:origin x="-1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7E550-4E45-E74E-9543-8DA15C73E54A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F4412C6-CE38-DF43-A7C0-5B35AAAF2AF8}">
      <dgm:prSet phldrT="[Texte]"/>
      <dgm:spPr/>
      <dgm:t>
        <a:bodyPr/>
        <a:lstStyle/>
        <a:p>
          <a:r>
            <a:rPr lang="fr-FR" dirty="0" smtClean="0"/>
            <a:t>Figuration</a:t>
          </a:r>
          <a:endParaRPr lang="fr-FR" dirty="0"/>
        </a:p>
      </dgm:t>
    </dgm:pt>
    <dgm:pt modelId="{D6E5D26B-3759-8E4D-B5C5-96095F40EF10}" type="parTrans" cxnId="{B3CA9C93-4F88-7648-B423-BFD7EFF35D25}">
      <dgm:prSet/>
      <dgm:spPr/>
      <dgm:t>
        <a:bodyPr/>
        <a:lstStyle/>
        <a:p>
          <a:endParaRPr lang="fr-FR"/>
        </a:p>
      </dgm:t>
    </dgm:pt>
    <dgm:pt modelId="{C2471727-829D-9748-8018-56F256414894}" type="sibTrans" cxnId="{B3CA9C93-4F88-7648-B423-BFD7EFF35D25}">
      <dgm:prSet/>
      <dgm:spPr/>
      <dgm:t>
        <a:bodyPr/>
        <a:lstStyle/>
        <a:p>
          <a:endParaRPr lang="fr-FR"/>
        </a:p>
      </dgm:t>
    </dgm:pt>
    <dgm:pt modelId="{0A92B0DE-8FEE-D14B-BA40-CF99DF740695}">
      <dgm:prSet phldrT="[Texte]"/>
      <dgm:spPr/>
      <dgm:t>
        <a:bodyPr/>
        <a:lstStyle/>
        <a:p>
          <a:r>
            <a:rPr lang="fr-FR" dirty="0" smtClean="0"/>
            <a:t>Evitement</a:t>
          </a:r>
          <a:endParaRPr lang="fr-FR" dirty="0"/>
        </a:p>
      </dgm:t>
    </dgm:pt>
    <dgm:pt modelId="{B0D38AEA-C862-4649-9C1F-49290A154D2A}" type="parTrans" cxnId="{EC563984-C6F1-2548-BC0A-3C65E15F6612}">
      <dgm:prSet/>
      <dgm:spPr/>
      <dgm:t>
        <a:bodyPr/>
        <a:lstStyle/>
        <a:p>
          <a:endParaRPr lang="fr-FR"/>
        </a:p>
      </dgm:t>
    </dgm:pt>
    <dgm:pt modelId="{B6856C77-5F08-BA49-BF6D-D8448C66B60C}" type="sibTrans" cxnId="{EC563984-C6F1-2548-BC0A-3C65E15F6612}">
      <dgm:prSet/>
      <dgm:spPr/>
      <dgm:t>
        <a:bodyPr/>
        <a:lstStyle/>
        <a:p>
          <a:endParaRPr lang="fr-FR"/>
        </a:p>
      </dgm:t>
    </dgm:pt>
    <dgm:pt modelId="{56620117-4F3A-1F4A-B0C1-36663320B740}">
      <dgm:prSet phldrT="[Texte]"/>
      <dgm:spPr/>
      <dgm:t>
        <a:bodyPr/>
        <a:lstStyle/>
        <a:p>
          <a:r>
            <a:rPr lang="fr-FR" dirty="0" smtClean="0"/>
            <a:t>Réparation</a:t>
          </a:r>
          <a:endParaRPr lang="fr-FR" dirty="0"/>
        </a:p>
      </dgm:t>
    </dgm:pt>
    <dgm:pt modelId="{3C467B70-A144-CD4C-82C1-7B39F3D36A2C}" type="parTrans" cxnId="{164164FE-7AAE-B94D-A245-99F85DE74CBD}">
      <dgm:prSet/>
      <dgm:spPr/>
      <dgm:t>
        <a:bodyPr/>
        <a:lstStyle/>
        <a:p>
          <a:endParaRPr lang="fr-FR"/>
        </a:p>
      </dgm:t>
    </dgm:pt>
    <dgm:pt modelId="{E0DF53DF-AC94-6A44-9804-FD40D630C040}" type="sibTrans" cxnId="{164164FE-7AAE-B94D-A245-99F85DE74CBD}">
      <dgm:prSet/>
      <dgm:spPr/>
      <dgm:t>
        <a:bodyPr/>
        <a:lstStyle/>
        <a:p>
          <a:endParaRPr lang="fr-FR"/>
        </a:p>
      </dgm:t>
    </dgm:pt>
    <dgm:pt modelId="{CE18EB2F-2D10-4945-AFAA-29AF587EC4C9}" type="pres">
      <dgm:prSet presAssocID="{B1C7E550-4E45-E74E-9543-8DA15C73E54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9CBCCFC2-6EC1-134B-9554-7072355EE08A}" type="pres">
      <dgm:prSet presAssocID="{CF4412C6-CE38-DF43-A7C0-5B35AAAF2AF8}" presName="vertOne" presStyleCnt="0"/>
      <dgm:spPr/>
    </dgm:pt>
    <dgm:pt modelId="{E40C51DF-CADA-DC49-B419-223FFC027549}" type="pres">
      <dgm:prSet presAssocID="{CF4412C6-CE38-DF43-A7C0-5B35AAAF2AF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E69A1DB-3102-A449-8230-09DD209DD7EA}" type="pres">
      <dgm:prSet presAssocID="{CF4412C6-CE38-DF43-A7C0-5B35AAAF2AF8}" presName="parTransOne" presStyleCnt="0"/>
      <dgm:spPr/>
    </dgm:pt>
    <dgm:pt modelId="{39D31CCA-DFD2-2742-A42F-10EF7BC03396}" type="pres">
      <dgm:prSet presAssocID="{CF4412C6-CE38-DF43-A7C0-5B35AAAF2AF8}" presName="horzOne" presStyleCnt="0"/>
      <dgm:spPr/>
    </dgm:pt>
    <dgm:pt modelId="{A00E66E7-996C-3146-B1B3-F90A98CF1A6D}" type="pres">
      <dgm:prSet presAssocID="{0A92B0DE-8FEE-D14B-BA40-CF99DF740695}" presName="vertTwo" presStyleCnt="0"/>
      <dgm:spPr/>
    </dgm:pt>
    <dgm:pt modelId="{65AA6967-2D79-E845-8B18-73FB9B94C7D3}" type="pres">
      <dgm:prSet presAssocID="{0A92B0DE-8FEE-D14B-BA40-CF99DF74069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3D5C7B3-2C75-1D47-8300-D723DC34388C}" type="pres">
      <dgm:prSet presAssocID="{0A92B0DE-8FEE-D14B-BA40-CF99DF740695}" presName="horzTwo" presStyleCnt="0"/>
      <dgm:spPr/>
    </dgm:pt>
    <dgm:pt modelId="{AA4271A2-C51A-B54C-A495-D92B772B8CA2}" type="pres">
      <dgm:prSet presAssocID="{B6856C77-5F08-BA49-BF6D-D8448C66B60C}" presName="sibSpaceTwo" presStyleCnt="0"/>
      <dgm:spPr/>
    </dgm:pt>
    <dgm:pt modelId="{7B8528D8-4DB3-7742-BF59-C2E7759C7CDC}" type="pres">
      <dgm:prSet presAssocID="{56620117-4F3A-1F4A-B0C1-36663320B740}" presName="vertTwo" presStyleCnt="0"/>
      <dgm:spPr/>
    </dgm:pt>
    <dgm:pt modelId="{B13BA608-CC89-F740-B18E-8841CC8BBB5C}" type="pres">
      <dgm:prSet presAssocID="{56620117-4F3A-1F4A-B0C1-36663320B74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EE3F748-5A36-A440-9107-72E78DF314F2}" type="pres">
      <dgm:prSet presAssocID="{56620117-4F3A-1F4A-B0C1-36663320B740}" presName="horzTwo" presStyleCnt="0"/>
      <dgm:spPr/>
    </dgm:pt>
  </dgm:ptLst>
  <dgm:cxnLst>
    <dgm:cxn modelId="{164164FE-7AAE-B94D-A245-99F85DE74CBD}" srcId="{CF4412C6-CE38-DF43-A7C0-5B35AAAF2AF8}" destId="{56620117-4F3A-1F4A-B0C1-36663320B740}" srcOrd="1" destOrd="0" parTransId="{3C467B70-A144-CD4C-82C1-7B39F3D36A2C}" sibTransId="{E0DF53DF-AC94-6A44-9804-FD40D630C040}"/>
    <dgm:cxn modelId="{B3A22A3F-D75E-1042-87B3-CB3B568A8507}" type="presOf" srcId="{56620117-4F3A-1F4A-B0C1-36663320B740}" destId="{B13BA608-CC89-F740-B18E-8841CC8BBB5C}" srcOrd="0" destOrd="0" presId="urn:microsoft.com/office/officeart/2005/8/layout/hierarchy4"/>
    <dgm:cxn modelId="{1B0CD3AD-D6A5-ED45-8790-1F0D2BFCB2C7}" type="presOf" srcId="{0A92B0DE-8FEE-D14B-BA40-CF99DF740695}" destId="{65AA6967-2D79-E845-8B18-73FB9B94C7D3}" srcOrd="0" destOrd="0" presId="urn:microsoft.com/office/officeart/2005/8/layout/hierarchy4"/>
    <dgm:cxn modelId="{4BA6DC5A-645E-D14D-9991-EE872A361E3F}" type="presOf" srcId="{B1C7E550-4E45-E74E-9543-8DA15C73E54A}" destId="{CE18EB2F-2D10-4945-AFAA-29AF587EC4C9}" srcOrd="0" destOrd="0" presId="urn:microsoft.com/office/officeart/2005/8/layout/hierarchy4"/>
    <dgm:cxn modelId="{EC563984-C6F1-2548-BC0A-3C65E15F6612}" srcId="{CF4412C6-CE38-DF43-A7C0-5B35AAAF2AF8}" destId="{0A92B0DE-8FEE-D14B-BA40-CF99DF740695}" srcOrd="0" destOrd="0" parTransId="{B0D38AEA-C862-4649-9C1F-49290A154D2A}" sibTransId="{B6856C77-5F08-BA49-BF6D-D8448C66B60C}"/>
    <dgm:cxn modelId="{B3CA9C93-4F88-7648-B423-BFD7EFF35D25}" srcId="{B1C7E550-4E45-E74E-9543-8DA15C73E54A}" destId="{CF4412C6-CE38-DF43-A7C0-5B35AAAF2AF8}" srcOrd="0" destOrd="0" parTransId="{D6E5D26B-3759-8E4D-B5C5-96095F40EF10}" sibTransId="{C2471727-829D-9748-8018-56F256414894}"/>
    <dgm:cxn modelId="{F2C8FF84-AAAB-D24C-9F94-65A4CA57BE5D}" type="presOf" srcId="{CF4412C6-CE38-DF43-A7C0-5B35AAAF2AF8}" destId="{E40C51DF-CADA-DC49-B419-223FFC027549}" srcOrd="0" destOrd="0" presId="urn:microsoft.com/office/officeart/2005/8/layout/hierarchy4"/>
    <dgm:cxn modelId="{8288AB0E-36C2-DD49-B940-928B61DE5564}" type="presParOf" srcId="{CE18EB2F-2D10-4945-AFAA-29AF587EC4C9}" destId="{9CBCCFC2-6EC1-134B-9554-7072355EE08A}" srcOrd="0" destOrd="0" presId="urn:microsoft.com/office/officeart/2005/8/layout/hierarchy4"/>
    <dgm:cxn modelId="{C302407A-259F-D64E-836F-FA17CEABA107}" type="presParOf" srcId="{9CBCCFC2-6EC1-134B-9554-7072355EE08A}" destId="{E40C51DF-CADA-DC49-B419-223FFC027549}" srcOrd="0" destOrd="0" presId="urn:microsoft.com/office/officeart/2005/8/layout/hierarchy4"/>
    <dgm:cxn modelId="{474C3025-2909-9B4C-8F90-D7B17C7C2443}" type="presParOf" srcId="{9CBCCFC2-6EC1-134B-9554-7072355EE08A}" destId="{EE69A1DB-3102-A449-8230-09DD209DD7EA}" srcOrd="1" destOrd="0" presId="urn:microsoft.com/office/officeart/2005/8/layout/hierarchy4"/>
    <dgm:cxn modelId="{8B7A3E64-4F2C-8748-AC7B-3262E08B8216}" type="presParOf" srcId="{9CBCCFC2-6EC1-134B-9554-7072355EE08A}" destId="{39D31CCA-DFD2-2742-A42F-10EF7BC03396}" srcOrd="2" destOrd="0" presId="urn:microsoft.com/office/officeart/2005/8/layout/hierarchy4"/>
    <dgm:cxn modelId="{9032B22D-91A5-1748-8A1B-9A870FE589C7}" type="presParOf" srcId="{39D31CCA-DFD2-2742-A42F-10EF7BC03396}" destId="{A00E66E7-996C-3146-B1B3-F90A98CF1A6D}" srcOrd="0" destOrd="0" presId="urn:microsoft.com/office/officeart/2005/8/layout/hierarchy4"/>
    <dgm:cxn modelId="{82880DCE-3D71-6C49-855C-4E2466C96EDA}" type="presParOf" srcId="{A00E66E7-996C-3146-B1B3-F90A98CF1A6D}" destId="{65AA6967-2D79-E845-8B18-73FB9B94C7D3}" srcOrd="0" destOrd="0" presId="urn:microsoft.com/office/officeart/2005/8/layout/hierarchy4"/>
    <dgm:cxn modelId="{DFADE0EB-BB3E-7640-AF08-A8017173C40F}" type="presParOf" srcId="{A00E66E7-996C-3146-B1B3-F90A98CF1A6D}" destId="{A3D5C7B3-2C75-1D47-8300-D723DC34388C}" srcOrd="1" destOrd="0" presId="urn:microsoft.com/office/officeart/2005/8/layout/hierarchy4"/>
    <dgm:cxn modelId="{9C005653-A21F-9440-A180-918803C10BB8}" type="presParOf" srcId="{39D31CCA-DFD2-2742-A42F-10EF7BC03396}" destId="{AA4271A2-C51A-B54C-A495-D92B772B8CA2}" srcOrd="1" destOrd="0" presId="urn:microsoft.com/office/officeart/2005/8/layout/hierarchy4"/>
    <dgm:cxn modelId="{A9746716-EF87-584C-8BD5-4E51EF85A9F3}" type="presParOf" srcId="{39D31CCA-DFD2-2742-A42F-10EF7BC03396}" destId="{7B8528D8-4DB3-7742-BF59-C2E7759C7CDC}" srcOrd="2" destOrd="0" presId="urn:microsoft.com/office/officeart/2005/8/layout/hierarchy4"/>
    <dgm:cxn modelId="{729007E6-BBF2-A64E-AE50-2BB1C7DA6905}" type="presParOf" srcId="{7B8528D8-4DB3-7742-BF59-C2E7759C7CDC}" destId="{B13BA608-CC89-F740-B18E-8841CC8BBB5C}" srcOrd="0" destOrd="0" presId="urn:microsoft.com/office/officeart/2005/8/layout/hierarchy4"/>
    <dgm:cxn modelId="{B5A8CBE8-5DB7-C74E-9266-1E0B950FCB61}" type="presParOf" srcId="{7B8528D8-4DB3-7742-BF59-C2E7759C7CDC}" destId="{DEE3F748-5A36-A440-9107-72E78DF314F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C51DF-CADA-DC49-B419-223FFC027549}">
      <dsp:nvSpPr>
        <dsp:cNvPr id="0" name=""/>
        <dsp:cNvSpPr/>
      </dsp:nvSpPr>
      <dsp:spPr>
        <a:xfrm>
          <a:off x="2869" y="1162"/>
          <a:ext cx="7766661" cy="1762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 smtClean="0"/>
            <a:t>Figuration</a:t>
          </a:r>
          <a:endParaRPr lang="fr-FR" sz="6500" kern="1200" dirty="0"/>
        </a:p>
      </dsp:txBody>
      <dsp:txXfrm>
        <a:off x="54505" y="52798"/>
        <a:ext cx="7663389" cy="1659708"/>
      </dsp:txXfrm>
    </dsp:sp>
    <dsp:sp modelId="{65AA6967-2D79-E845-8B18-73FB9B94C7D3}">
      <dsp:nvSpPr>
        <dsp:cNvPr id="0" name=""/>
        <dsp:cNvSpPr/>
      </dsp:nvSpPr>
      <dsp:spPr>
        <a:xfrm>
          <a:off x="2869" y="1969656"/>
          <a:ext cx="3726805" cy="1762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400" kern="1200" dirty="0" smtClean="0"/>
            <a:t>Evitement</a:t>
          </a:r>
          <a:endParaRPr lang="fr-FR" sz="5400" kern="1200" dirty="0"/>
        </a:p>
      </dsp:txBody>
      <dsp:txXfrm>
        <a:off x="54505" y="2021292"/>
        <a:ext cx="3623533" cy="1659708"/>
      </dsp:txXfrm>
    </dsp:sp>
    <dsp:sp modelId="{B13BA608-CC89-F740-B18E-8841CC8BBB5C}">
      <dsp:nvSpPr>
        <dsp:cNvPr id="0" name=""/>
        <dsp:cNvSpPr/>
      </dsp:nvSpPr>
      <dsp:spPr>
        <a:xfrm>
          <a:off x="4042725" y="1969656"/>
          <a:ext cx="3726805" cy="1762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400" kern="1200" dirty="0" smtClean="0"/>
            <a:t>Réparation</a:t>
          </a:r>
          <a:endParaRPr lang="fr-FR" sz="5400" kern="1200" dirty="0"/>
        </a:p>
      </dsp:txBody>
      <dsp:txXfrm>
        <a:off x="4094361" y="2021292"/>
        <a:ext cx="3623533" cy="1659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B7B11-DF22-D14D-AD73-A2D4AEE6BE7F}" type="datetimeFigureOut">
              <a:rPr lang="fr-FR" smtClean="0"/>
              <a:t>22/01/15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8CBB0-0160-E84F-80CA-285326870BA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918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61D4B-6FEC-564D-B0CF-502BD395EE5A}" type="datetimeFigureOut">
              <a:rPr lang="fr-FR" smtClean="0"/>
              <a:t>22/01/15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6B178-9AA3-A44B-A5E6-9D7B4F28CA1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564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6B178-9AA3-A44B-A5E6-9D7B4F28CA1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618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6B178-9AA3-A44B-A5E6-9D7B4F28CA1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914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굴림" pitchFamily="34" charset="-127"/>
              <a:cs typeface="Arial" charset="0"/>
            </a:endParaRPr>
          </a:p>
          <a:p>
            <a:pPr marL="171450" indent="-171450">
              <a:buFontTx/>
              <a:buChar char="-"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5DC53-B339-AF4B-BD14-66C77CCEE7D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584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6B178-9AA3-A44B-A5E6-9D7B4F28CA1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44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6B178-9AA3-A44B-A5E6-9D7B4F28CA1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78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6B178-9AA3-A44B-A5E6-9D7B4F28CA1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322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6B178-9AA3-A44B-A5E6-9D7B4F28CA1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731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6B178-9AA3-A44B-A5E6-9D7B4F28CA1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371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6B178-9AA3-A44B-A5E6-9D7B4F28CA1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731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6B178-9AA3-A44B-A5E6-9D7B4F28CA1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204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6B178-9AA3-A44B-A5E6-9D7B4F28CA1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683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6B178-9AA3-A44B-A5E6-9D7B4F28CA1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797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6B178-9AA3-A44B-A5E6-9D7B4F28CA1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352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6B178-9AA3-A44B-A5E6-9D7B4F28CA16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6300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6B178-9AA3-A44B-A5E6-9D7B4F28CA1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227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6B178-9AA3-A44B-A5E6-9D7B4F28CA1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145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6B178-9AA3-A44B-A5E6-9D7B4F28CA1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791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6B178-9AA3-A44B-A5E6-9D7B4F28CA1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977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6B178-9AA3-A44B-A5E6-9D7B4F28CA1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799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6B178-9AA3-A44B-A5E6-9D7B4F28CA1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41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6B178-9AA3-A44B-A5E6-9D7B4F28CA1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686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6B178-9AA3-A44B-A5E6-9D7B4F28CA1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746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janvier 22,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janvier 22,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janvier 22,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janvier 22,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janvier 22,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janvier 22,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janvier 22,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janvier 22,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janvier 22,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janvier 22,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janvier 22,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 lang="en-US" smtClean="0"/>
              <a:pPr/>
              <a:t>janvier 22, 2015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2556" y="1676400"/>
            <a:ext cx="7652777" cy="1524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notion de « Face » à l’épreuve  </a:t>
            </a:r>
            <a:r>
              <a:rPr lang="fr-FR" dirty="0"/>
              <a:t>d</a:t>
            </a:r>
            <a:r>
              <a:rPr lang="fr-FR" dirty="0" smtClean="0"/>
              <a:t>es interactions pédagogiques en présentiel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616142" y="4037056"/>
            <a:ext cx="2189191" cy="1182177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Shin-Tae KANG</a:t>
            </a:r>
          </a:p>
          <a:p>
            <a:r>
              <a:rPr lang="fr-FR" dirty="0" smtClean="0"/>
              <a:t>Doctorant ICAR</a:t>
            </a:r>
          </a:p>
          <a:p>
            <a:r>
              <a:rPr lang="fr-FR" dirty="0" smtClean="0"/>
              <a:t>Université Lyon 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5343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Types de figuration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fr-FR" sz="2400" b="1" i="1" dirty="0" smtClean="0"/>
              <a:t>Evitement</a:t>
            </a:r>
            <a:r>
              <a:rPr lang="fr-FR" sz="2400" dirty="0" smtClean="0"/>
              <a:t> :</a:t>
            </a:r>
          </a:p>
          <a:p>
            <a:pPr marL="68580" indent="0" algn="just">
              <a:buNone/>
            </a:pPr>
            <a:r>
              <a:rPr lang="fr-FR" sz="2400" dirty="0" smtClean="0"/>
              <a:t>Il peut être direct, on évite la rencontre, ou indirect, on évite certains sujets, on met un </a:t>
            </a:r>
            <a:r>
              <a:rPr lang="fr-FR" sz="2400" dirty="0" err="1" smtClean="0"/>
              <a:t>oeuvre</a:t>
            </a:r>
            <a:r>
              <a:rPr lang="fr-FR" sz="2400" dirty="0" smtClean="0"/>
              <a:t> des systèmes de protection du moi visant à nous faire « préserver la face ».</a:t>
            </a:r>
          </a:p>
          <a:p>
            <a:pPr algn="just"/>
            <a:r>
              <a:rPr lang="fr-FR" sz="2400" b="1" i="1" dirty="0" smtClean="0"/>
              <a:t>Réparation</a:t>
            </a:r>
            <a:r>
              <a:rPr lang="fr-FR" sz="2400" dirty="0" smtClean="0"/>
              <a:t> :</a:t>
            </a:r>
          </a:p>
          <a:p>
            <a:pPr marL="68580" indent="0" algn="just">
              <a:buNone/>
            </a:pPr>
            <a:r>
              <a:rPr lang="fr-FR" sz="2400" dirty="0" smtClean="0"/>
              <a:t>Elle passe par la reconnaissance du fait qu’un événement peut être considéré comme un incident. On s’efforce ensuite d’en réparer les effets. Il faut rééquilibrée la situation, il s’agit de « rétablir (…) un état rituel satisfaisant » (1974 : 21)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524454" y="6016036"/>
            <a:ext cx="2119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000000"/>
                </a:solidFill>
              </a:rPr>
              <a:t>1. Concept de face</a:t>
            </a:r>
            <a:endParaRPr lang="fr-F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104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endParaRPr lang="fr-FR" sz="4000" dirty="0"/>
          </a:p>
          <a:p>
            <a:pPr marL="68580" indent="0" algn="ctr">
              <a:buNone/>
            </a:pPr>
            <a:r>
              <a:rPr lang="fr-FR" sz="4000" dirty="0" smtClean="0"/>
              <a:t>PROPOSITION D’UN CORPUS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277828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Interaction pédagogique</a:t>
            </a:r>
            <a:br>
              <a:rPr lang="fr-FR" dirty="0" smtClean="0"/>
            </a:br>
            <a:r>
              <a:rPr lang="fr-FR" dirty="0" smtClean="0"/>
              <a:t>en présentiel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23829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charset="2"/>
              <a:buChar char="Ø"/>
              <a:defRPr/>
            </a:pPr>
            <a:r>
              <a:rPr lang="fr-FR" altLang="ko-KR" sz="1900" dirty="0">
                <a:ea typeface="굴림" pitchFamily="34" charset="-127"/>
              </a:rPr>
              <a:t>4 professeurs français / 4 universités coréennes :</a:t>
            </a:r>
          </a:p>
          <a:p>
            <a:pPr marL="604800" indent="-280800" algn="just">
              <a:lnSpc>
                <a:spcPct val="80000"/>
              </a:lnSpc>
              <a:spcBef>
                <a:spcPts val="1400"/>
              </a:spcBef>
              <a:buFont typeface="Arial"/>
              <a:buChar char="•"/>
              <a:defRPr/>
            </a:pPr>
            <a:r>
              <a:rPr lang="fr-FR" altLang="ko-KR" sz="1900" i="1" dirty="0" smtClean="0">
                <a:ea typeface="굴림" pitchFamily="34" charset="-127"/>
              </a:rPr>
              <a:t>Enseignant A, </a:t>
            </a:r>
            <a:r>
              <a:rPr lang="fr-FR" altLang="ko-KR" sz="1900" i="1" dirty="0">
                <a:ea typeface="굴림" pitchFamily="34" charset="-127"/>
              </a:rPr>
              <a:t>Université des langues étrangères </a:t>
            </a:r>
            <a:r>
              <a:rPr lang="fr-FR" altLang="ko-KR" sz="1900" i="1" dirty="0" smtClean="0">
                <a:ea typeface="굴림" pitchFamily="34" charset="-127"/>
              </a:rPr>
              <a:t>d’</a:t>
            </a:r>
            <a:r>
              <a:rPr lang="fr-FR" altLang="ko-KR" sz="1900" i="1" dirty="0" err="1" smtClean="0">
                <a:ea typeface="굴림" pitchFamily="34" charset="-127"/>
              </a:rPr>
              <a:t>Hankuk</a:t>
            </a:r>
            <a:r>
              <a:rPr lang="fr-FR" altLang="ko-KR" sz="1900" i="1" dirty="0" smtClean="0">
                <a:ea typeface="굴림" pitchFamily="34" charset="-127"/>
              </a:rPr>
              <a:t> </a:t>
            </a:r>
            <a:r>
              <a:rPr lang="fr-FR" altLang="ko-KR" sz="1900" i="1" dirty="0">
                <a:ea typeface="굴림" pitchFamily="34" charset="-127"/>
              </a:rPr>
              <a:t>à Séoul</a:t>
            </a:r>
            <a:endParaRPr lang="en-GB" sz="1900" i="1" dirty="0"/>
          </a:p>
          <a:p>
            <a:pPr marL="604800" indent="-280800" algn="just">
              <a:lnSpc>
                <a:spcPct val="80000"/>
              </a:lnSpc>
              <a:spcBef>
                <a:spcPts val="1400"/>
              </a:spcBef>
              <a:buFont typeface="Arial"/>
              <a:buChar char="•"/>
              <a:defRPr/>
            </a:pPr>
            <a:r>
              <a:rPr lang="fr-FR" altLang="ko-KR" sz="1900" i="1" dirty="0" smtClean="0">
                <a:ea typeface="굴림" pitchFamily="34" charset="-127"/>
              </a:rPr>
              <a:t>Enseignant B, </a:t>
            </a:r>
            <a:r>
              <a:rPr lang="fr-FR" altLang="ko-KR" sz="1900" i="1" dirty="0">
                <a:ea typeface="굴림" pitchFamily="34" charset="-127"/>
              </a:rPr>
              <a:t>Université nationale de </a:t>
            </a:r>
            <a:r>
              <a:rPr lang="fr-FR" altLang="ko-KR" sz="1900" i="1" dirty="0" err="1">
                <a:ea typeface="굴림" pitchFamily="34" charset="-127"/>
              </a:rPr>
              <a:t>Chungbuk</a:t>
            </a:r>
            <a:r>
              <a:rPr lang="fr-FR" altLang="ko-KR" sz="1900" i="1" dirty="0">
                <a:ea typeface="굴림" pitchFamily="34" charset="-127"/>
              </a:rPr>
              <a:t> à   </a:t>
            </a:r>
            <a:r>
              <a:rPr lang="fr-FR" altLang="ko-KR" sz="1900" i="1" dirty="0" err="1">
                <a:ea typeface="굴림" pitchFamily="34" charset="-127"/>
              </a:rPr>
              <a:t>Cheongju</a:t>
            </a:r>
            <a:endParaRPr lang="en-GB" sz="1900" i="1" dirty="0"/>
          </a:p>
          <a:p>
            <a:pPr marL="604800" indent="-280800" algn="just">
              <a:lnSpc>
                <a:spcPct val="80000"/>
              </a:lnSpc>
              <a:spcBef>
                <a:spcPts val="1400"/>
              </a:spcBef>
              <a:buFont typeface="Arial"/>
              <a:buChar char="•"/>
              <a:defRPr/>
            </a:pPr>
            <a:r>
              <a:rPr lang="fr-FR" altLang="ko-KR" sz="1900" i="1" dirty="0" smtClean="0">
                <a:ea typeface="굴림" pitchFamily="34" charset="-127"/>
              </a:rPr>
              <a:t>Enseignant C, </a:t>
            </a:r>
            <a:r>
              <a:rPr lang="fr-FR" altLang="ko-KR" sz="1900" i="1" dirty="0">
                <a:ea typeface="굴림" pitchFamily="34" charset="-127"/>
              </a:rPr>
              <a:t>Université nationale de Séoul </a:t>
            </a:r>
            <a:endParaRPr lang="en-GB" sz="1900" i="1" dirty="0"/>
          </a:p>
          <a:p>
            <a:pPr marL="604800" indent="-280800" algn="just">
              <a:lnSpc>
                <a:spcPct val="80000"/>
              </a:lnSpc>
              <a:spcBef>
                <a:spcPts val="1400"/>
              </a:spcBef>
              <a:buFont typeface="Arial"/>
              <a:buChar char="•"/>
              <a:defRPr/>
            </a:pPr>
            <a:r>
              <a:rPr lang="fr-FR" altLang="ko-KR" sz="1900" i="1" dirty="0" smtClean="0">
                <a:ea typeface="굴림" pitchFamily="34" charset="-127"/>
              </a:rPr>
              <a:t>Enseignant D, </a:t>
            </a:r>
            <a:r>
              <a:rPr lang="fr-FR" altLang="ko-KR" sz="1900" i="1" dirty="0">
                <a:ea typeface="굴림" pitchFamily="34" charset="-127"/>
              </a:rPr>
              <a:t>Université de </a:t>
            </a:r>
            <a:r>
              <a:rPr lang="fr-FR" altLang="ko-KR" sz="1900" i="1" dirty="0" err="1">
                <a:ea typeface="굴림" pitchFamily="34" charset="-127"/>
              </a:rPr>
              <a:t>Sungkyunkwan</a:t>
            </a:r>
            <a:r>
              <a:rPr lang="fr-FR" altLang="ko-KR" sz="1900" i="1" dirty="0">
                <a:ea typeface="굴림" pitchFamily="34" charset="-127"/>
              </a:rPr>
              <a:t> à Séoul</a:t>
            </a:r>
            <a:endParaRPr lang="en-GB" sz="1900" i="1" dirty="0"/>
          </a:p>
          <a:p>
            <a:pPr>
              <a:lnSpc>
                <a:spcPct val="80000"/>
              </a:lnSpc>
              <a:spcBef>
                <a:spcPts val="3200"/>
              </a:spcBef>
              <a:buFont typeface="Wingdings" charset="2"/>
              <a:buChar char="Ø"/>
              <a:defRPr/>
            </a:pPr>
            <a:r>
              <a:rPr lang="fr-FR" altLang="ko-KR" sz="1900" dirty="0">
                <a:ea typeface="굴림" pitchFamily="34" charset="-127"/>
              </a:rPr>
              <a:t>1 stagiaire française de Master en FLE : </a:t>
            </a:r>
          </a:p>
          <a:p>
            <a:pPr marL="604800" lvl="1" algn="just">
              <a:lnSpc>
                <a:spcPct val="80000"/>
              </a:lnSpc>
              <a:spcBef>
                <a:spcPts val="1400"/>
              </a:spcBef>
              <a:buFont typeface="Arial"/>
              <a:buChar char="•"/>
              <a:defRPr/>
            </a:pPr>
            <a:r>
              <a:rPr lang="fr-FR" altLang="ko-KR" sz="1700" i="1" dirty="0" smtClean="0">
                <a:ea typeface="굴림" pitchFamily="34" charset="-127"/>
              </a:rPr>
              <a:t>Enseignant E, </a:t>
            </a:r>
            <a:r>
              <a:rPr lang="fr-FR" altLang="ko-KR" sz="1700" i="1" dirty="0">
                <a:ea typeface="굴림" pitchFamily="34" charset="-127"/>
              </a:rPr>
              <a:t>Université nationale de </a:t>
            </a:r>
            <a:r>
              <a:rPr lang="fr-FR" altLang="ko-KR" sz="1700" i="1" dirty="0" err="1">
                <a:ea typeface="굴림" pitchFamily="34" charset="-127"/>
              </a:rPr>
              <a:t>Chungbuk</a:t>
            </a:r>
            <a:r>
              <a:rPr lang="fr-FR" altLang="ko-KR" sz="1700" i="1" dirty="0">
                <a:ea typeface="굴림" pitchFamily="34" charset="-127"/>
              </a:rPr>
              <a:t> à </a:t>
            </a:r>
            <a:r>
              <a:rPr lang="fr-FR" altLang="ko-KR" sz="1700" i="1" dirty="0" err="1">
                <a:ea typeface="굴림" pitchFamily="34" charset="-127"/>
              </a:rPr>
              <a:t>Cheongju</a:t>
            </a:r>
            <a:r>
              <a:rPr lang="fr-FR" altLang="ko-KR" sz="1700" i="1" dirty="0">
                <a:ea typeface="굴림" pitchFamily="34" charset="-127"/>
              </a:rPr>
              <a:t> </a:t>
            </a:r>
          </a:p>
          <a:p>
            <a:pPr>
              <a:lnSpc>
                <a:spcPct val="80000"/>
              </a:lnSpc>
              <a:spcBef>
                <a:spcPts val="3200"/>
              </a:spcBef>
              <a:buFont typeface="Wingdings" charset="2"/>
              <a:buChar char="Ø"/>
              <a:defRPr/>
            </a:pPr>
            <a:r>
              <a:rPr lang="fr-FR" altLang="ko-KR" sz="1900" dirty="0">
                <a:ea typeface="굴림" pitchFamily="34" charset="-127"/>
              </a:rPr>
              <a:t>1 professeur de français « coréen » : </a:t>
            </a:r>
          </a:p>
          <a:p>
            <a:pPr marL="604800" lvl="1">
              <a:lnSpc>
                <a:spcPct val="80000"/>
              </a:lnSpc>
              <a:spcBef>
                <a:spcPts val="1400"/>
              </a:spcBef>
              <a:buFont typeface="Arial"/>
              <a:buChar char="•"/>
              <a:defRPr/>
            </a:pPr>
            <a:r>
              <a:rPr lang="fr-FR" altLang="ko-KR" sz="1700" i="1" dirty="0" smtClean="0">
                <a:ea typeface="굴림" pitchFamily="34" charset="-127"/>
              </a:rPr>
              <a:t>Enseignant F, </a:t>
            </a:r>
            <a:r>
              <a:rPr lang="fr-FR" altLang="ko-KR" sz="1700" i="1" dirty="0">
                <a:ea typeface="굴림" pitchFamily="34" charset="-127"/>
              </a:rPr>
              <a:t>Université nationale de </a:t>
            </a:r>
            <a:r>
              <a:rPr lang="fr-FR" altLang="ko-KR" sz="1700" i="1" dirty="0" err="1">
                <a:ea typeface="굴림" pitchFamily="34" charset="-127"/>
              </a:rPr>
              <a:t>Chungbuk</a:t>
            </a:r>
            <a:r>
              <a:rPr lang="fr-FR" altLang="ko-KR" sz="1700" i="1" dirty="0">
                <a:ea typeface="굴림" pitchFamily="34" charset="-127"/>
              </a:rPr>
              <a:t> à </a:t>
            </a:r>
            <a:r>
              <a:rPr lang="fr-FR" altLang="ko-KR" sz="1700" i="1" dirty="0" err="1">
                <a:ea typeface="굴림" pitchFamily="34" charset="-127"/>
              </a:rPr>
              <a:t>Cheongju</a:t>
            </a:r>
            <a:r>
              <a:rPr lang="fr-FR" altLang="ko-KR" sz="1700" i="1" dirty="0">
                <a:ea typeface="굴림" pitchFamily="34" charset="-127"/>
              </a:rPr>
              <a:t> 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5667" y="6011333"/>
            <a:ext cx="119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000000"/>
                </a:solidFill>
              </a:rPr>
              <a:t>2. Corpus</a:t>
            </a:r>
            <a:endParaRPr lang="fr-F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24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59" name="Group 8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491885"/>
              </p:ext>
            </p:extLst>
          </p:nvPr>
        </p:nvGraphicFramePr>
        <p:xfrm>
          <a:off x="460419" y="243582"/>
          <a:ext cx="8372624" cy="628799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1412007"/>
                <a:gridCol w="1187846"/>
                <a:gridCol w="1180427"/>
                <a:gridCol w="1390639"/>
                <a:gridCol w="1487661"/>
                <a:gridCol w="1714044"/>
              </a:tblGrid>
              <a:tr h="716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Nombre d’année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en Corée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Niveau d’étudiants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Nombre d’étudiants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Manuel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Outil didactique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99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Enseignant A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24 années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1</a:t>
                      </a:r>
                      <a:r>
                        <a:rPr kumimoji="0" lang="fr-FR" altLang="ko-K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ère</a:t>
                      </a: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 année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17 (11F/6H)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A propos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 Images projetées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1</a:t>
                      </a:r>
                      <a:r>
                        <a:rPr kumimoji="0" lang="fr-FR" altLang="ko-K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ère</a:t>
                      </a: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 année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7 (6F/1H)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540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2</a:t>
                      </a:r>
                      <a:r>
                        <a:rPr kumimoji="0" lang="fr-FR" altLang="ko-K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ème</a:t>
                      </a: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 année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11 (7F/4H)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A propos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54099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Enseignant B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15 années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A2-B1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19 (16F/3H)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Nouveau Taxi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Travail en binôme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A1-A2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21 (19F/2H)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굴림" pitchFamily="34" charset="-127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Nouveau Taxi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540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A1-A2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16 (13F/3H)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077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Enseignant C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8 mois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A2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6 (6F/0H)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DELF A2 (CLE)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Travail classique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9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Enseignant 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5 années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6A6A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2</a:t>
                      </a:r>
                      <a:r>
                        <a:rPr kumimoji="0" lang="fr-FR" altLang="ko-K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ème</a:t>
                      </a: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 année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16 (14F/2H)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굴림" pitchFamily="34" charset="-127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Photocopies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6A6A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Travail en groupe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3</a:t>
                      </a:r>
                      <a:r>
                        <a:rPr kumimoji="0" lang="fr-FR" altLang="ko-K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ème</a:t>
                      </a: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 année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6A6A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7 (7F/0H)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6A6A6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Débat (Discussion)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6A6A6A"/>
                    </a:solidFill>
                  </a:tcPr>
                </a:tc>
              </a:tr>
              <a:tr h="45409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Enseignant 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tx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6 années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6A6A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2</a:t>
                      </a:r>
                      <a:r>
                        <a:rPr kumimoji="0" lang="fr-FR" altLang="ko-K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ème</a:t>
                      </a: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 année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9 (9F/0H)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Manuel rédigé par l’enseignant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6A6A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Travail classique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3</a:t>
                      </a:r>
                      <a:r>
                        <a:rPr kumimoji="0" lang="fr-FR" altLang="ko-K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ème</a:t>
                      </a: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 année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6A6A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4 (2F/2H)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6A6A6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Activité vidéo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6A6A6A"/>
                    </a:solidFill>
                  </a:tcPr>
                </a:tc>
              </a:tr>
              <a:tr h="5077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Enseignant F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13 années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1</a:t>
                      </a:r>
                      <a:r>
                        <a:rPr kumimoji="0" lang="fr-FR" altLang="ko-K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ère</a:t>
                      </a: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 année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35 (25F/10H)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Festival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Cours Magistral 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961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vlcsnap-2015-01-05-14h34m30s2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8" b="7298"/>
          <a:stretch>
            <a:fillRect/>
          </a:stretch>
        </p:blipFill>
        <p:spPr>
          <a:xfrm>
            <a:off x="0" y="0"/>
            <a:ext cx="6729182" cy="3232647"/>
          </a:xfrm>
        </p:spPr>
      </p:pic>
      <p:pic>
        <p:nvPicPr>
          <p:cNvPr id="5" name="Image 4" descr="vlcsnap-2014-04-12-00h15m26s1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846" y="3218539"/>
            <a:ext cx="6470153" cy="3639460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393368" y="356549"/>
            <a:ext cx="656581" cy="150341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773746" y="3218540"/>
            <a:ext cx="467923" cy="112690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91446" y="6015534"/>
            <a:ext cx="119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000000"/>
                </a:solidFill>
              </a:rPr>
              <a:t>2. Corpus</a:t>
            </a:r>
            <a:endParaRPr lang="fr-F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8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endParaRPr lang="fr-FR" sz="4000" dirty="0" smtClean="0"/>
          </a:p>
          <a:p>
            <a:pPr marL="68580" indent="0" algn="ctr">
              <a:buNone/>
            </a:pPr>
            <a:r>
              <a:rPr lang="fr-FR" sz="4000" dirty="0" smtClean="0"/>
              <a:t>ANALYSES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938629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Figuration d’« Évitement »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60956" y="6027799"/>
            <a:ext cx="2761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0000"/>
                </a:solidFill>
              </a:rPr>
              <a:t>3. Analyses : Evitement</a:t>
            </a:r>
            <a:endParaRPr lang="fr-FR" sz="2000" dirty="0">
              <a:solidFill>
                <a:srgbClr val="000000"/>
              </a:solidFill>
            </a:endParaRPr>
          </a:p>
        </p:txBody>
      </p:sp>
      <p:pic>
        <p:nvPicPr>
          <p:cNvPr id="6" name="Espace réservé du contenu 5" descr="vlcsnap-2015-01-04-16h20m44s19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8" b="7298"/>
          <a:stretch>
            <a:fillRect/>
          </a:stretch>
        </p:blipFill>
        <p:spPr/>
      </p:pic>
      <p:sp>
        <p:nvSpPr>
          <p:cNvPr id="3" name="ZoneTexte 2"/>
          <p:cNvSpPr txBox="1"/>
          <p:nvPr/>
        </p:nvSpPr>
        <p:spPr>
          <a:xfrm>
            <a:off x="5271551" y="5582394"/>
            <a:ext cx="318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Enseignant E - Activité : vidéo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074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vlcsnap-2015-01-04-16h21m45s23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46" r="-8546"/>
          <a:stretch>
            <a:fillRect/>
          </a:stretch>
        </p:blipFill>
        <p:spPr>
          <a:xfrm>
            <a:off x="5024977" y="0"/>
            <a:ext cx="4423796" cy="2125157"/>
          </a:xfrm>
        </p:spPr>
      </p:pic>
      <p:pic>
        <p:nvPicPr>
          <p:cNvPr id="7" name="Image 6" descr="vlcsnap-2015-01-04-16h20m44s19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55" y="4652619"/>
            <a:ext cx="3852945" cy="216728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65666" y="6032497"/>
            <a:ext cx="2505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000000"/>
                </a:solidFill>
              </a:rPr>
              <a:t>3. Analyses : Evitement</a:t>
            </a: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98500" y="232833"/>
            <a:ext cx="459255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 : tu étudies la cuisine?</a:t>
            </a:r>
          </a:p>
          <a:p>
            <a:r>
              <a:rPr lang="fr-FR" dirty="0" smtClean="0"/>
              <a:t>E1 : non::::=</a:t>
            </a:r>
          </a:p>
          <a:p>
            <a:r>
              <a:rPr lang="fr-FR" dirty="0" smtClean="0"/>
              <a:t>P : tu étudies le français=c’est bizarre:::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E1 : oui:::(rire et évite le regard de P)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(05’)</a:t>
            </a:r>
          </a:p>
          <a:p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593155" y="2815172"/>
            <a:ext cx="3570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 : pourquoi le français pour devenir </a:t>
            </a:r>
          </a:p>
          <a:p>
            <a:r>
              <a:rPr lang="fr-FR" dirty="0" smtClean="0"/>
              <a:t>    pâtissière? (en regardant E1)</a:t>
            </a:r>
          </a:p>
          <a:p>
            <a:r>
              <a:rPr lang="fr-FR" dirty="0" smtClean="0"/>
              <a:t>(03’)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561186" y="5101169"/>
            <a:ext cx="2781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 : tu veux créer hein:::::::</a:t>
            </a:r>
          </a:p>
          <a:p>
            <a:r>
              <a:rPr lang="fr-FR" dirty="0" smtClean="0"/>
              <a:t>E1 : (regarde à nouveau à P)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796156" y="59874"/>
            <a:ext cx="2621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« Face </a:t>
            </a:r>
            <a:r>
              <a:rPr lang="fr-FR" sz="2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de E1</a:t>
            </a:r>
            <a:r>
              <a:rPr lang="fr-FR" sz="2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 »</a:t>
            </a:r>
            <a:endParaRPr lang="fr-FR" sz="28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Image 1" descr="vlcsnap-2015-01-04-16h20m44s19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8" y="2402552"/>
            <a:ext cx="4593155" cy="258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1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vlcsnap-2015-01-04-16h21m45s23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46" r="-8546"/>
          <a:stretch>
            <a:fillRect/>
          </a:stretch>
        </p:blipFill>
        <p:spPr>
          <a:xfrm>
            <a:off x="5003810" y="21167"/>
            <a:ext cx="4423796" cy="2125157"/>
          </a:xfrm>
        </p:spPr>
      </p:pic>
      <p:pic>
        <p:nvPicPr>
          <p:cNvPr id="6" name="Image 5" descr="vlcsnap-2015-01-04-16h20m00s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7" y="2180148"/>
            <a:ext cx="4477959" cy="2518852"/>
          </a:xfrm>
          <a:prstGeom prst="rect">
            <a:avLst/>
          </a:prstGeom>
        </p:spPr>
      </p:pic>
      <p:pic>
        <p:nvPicPr>
          <p:cNvPr id="7" name="Image 6" descr="vlcsnap-2015-01-04-16h20m44s19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888" y="4673786"/>
            <a:ext cx="3852945" cy="216728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65666" y="6032497"/>
            <a:ext cx="2756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0000"/>
                </a:solidFill>
              </a:rPr>
              <a:t>3. Analyses : Evitement</a:t>
            </a: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40826" y="232833"/>
            <a:ext cx="466403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 : tu étudies la cuisine?</a:t>
            </a:r>
          </a:p>
          <a:p>
            <a:r>
              <a:rPr lang="fr-FR" dirty="0" smtClean="0"/>
              <a:t>E1 : non::::=</a:t>
            </a:r>
          </a:p>
          <a:p>
            <a:r>
              <a:rPr lang="fr-FR" dirty="0" smtClean="0"/>
              <a:t>P : =non tu étudies le français=c’est bizarre hein</a:t>
            </a:r>
          </a:p>
          <a:p>
            <a:r>
              <a:rPr lang="fr-FR" dirty="0" smtClean="0"/>
              <a:t>E1 : oui:::(éclat de rire et tourne </a:t>
            </a:r>
          </a:p>
          <a:p>
            <a:r>
              <a:rPr lang="fr-FR" dirty="0" smtClean="0"/>
              <a:t>son regard vers son papier)</a:t>
            </a:r>
          </a:p>
          <a:p>
            <a:r>
              <a:rPr lang="fr-FR" dirty="0" smtClean="0"/>
              <a:t>(05’)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529654" y="2730504"/>
            <a:ext cx="37284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 : pourquoi le français pour devenir </a:t>
            </a:r>
          </a:p>
          <a:p>
            <a:r>
              <a:rPr lang="fr-FR" dirty="0" smtClean="0"/>
              <a:t>    pâtissière? (en regardant E1)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E1: (évite le regard de son enseignant)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(03’)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672172" y="5037668"/>
            <a:ext cx="3640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 : tu veux créer hein tu veux créer:::</a:t>
            </a:r>
          </a:p>
          <a:p>
            <a:r>
              <a:rPr lang="fr-FR" dirty="0" smtClean="0"/>
              <a:t>E1 : (regarde à nouveau à P)</a:t>
            </a:r>
            <a:endParaRPr lang="fr-FR" dirty="0"/>
          </a:p>
        </p:txBody>
      </p:sp>
      <p:sp>
        <p:nvSpPr>
          <p:cNvPr id="2" name="Ellipse 1"/>
          <p:cNvSpPr/>
          <p:nvPr/>
        </p:nvSpPr>
        <p:spPr>
          <a:xfrm>
            <a:off x="1822340" y="2409965"/>
            <a:ext cx="663236" cy="46568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709832" y="88888"/>
            <a:ext cx="639253" cy="50377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827763" y="4783663"/>
            <a:ext cx="575752" cy="4414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2413003" y="2264821"/>
            <a:ext cx="453568" cy="293322"/>
          </a:xfrm>
          <a:prstGeom prst="straightConnector1">
            <a:avLst/>
          </a:prstGeom>
          <a:ln w="254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118711" y="3254443"/>
            <a:ext cx="45885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Evitement </a:t>
            </a:r>
          </a:p>
          <a:p>
            <a:r>
              <a:rPr lang="fr-FR" sz="24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r>
              <a:rPr lang="fr-FR" sz="2400" b="1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 non-verbal + para-verbaux </a:t>
            </a:r>
            <a:r>
              <a:rPr lang="fr-FR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:</a:t>
            </a:r>
          </a:p>
          <a:p>
            <a:r>
              <a:rPr lang="fr-FR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Geste (détournement de tête) + Rire/Silence</a:t>
            </a:r>
            <a:endParaRPr lang="fr-FR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2941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vlcsnap-2015-01-04-16h21m45s23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46" r="-8546"/>
          <a:stretch>
            <a:fillRect/>
          </a:stretch>
        </p:blipFill>
        <p:spPr>
          <a:xfrm>
            <a:off x="5024977" y="0"/>
            <a:ext cx="4423796" cy="2125157"/>
          </a:xfrm>
        </p:spPr>
      </p:pic>
      <p:pic>
        <p:nvPicPr>
          <p:cNvPr id="7" name="Image 6" descr="vlcsnap-2015-01-04-16h20m44s19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55" y="4697187"/>
            <a:ext cx="3852945" cy="216728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65666" y="6032497"/>
            <a:ext cx="2850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0000"/>
                </a:solidFill>
              </a:rPr>
              <a:t>3. Analyses : Evitement</a:t>
            </a: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98500" y="232833"/>
            <a:ext cx="459255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 : tu étudies la cuisine?</a:t>
            </a:r>
          </a:p>
          <a:p>
            <a:r>
              <a:rPr lang="fr-FR" dirty="0" smtClean="0"/>
              <a:t>E1 : non::::=</a:t>
            </a:r>
          </a:p>
          <a:p>
            <a:r>
              <a:rPr lang="fr-FR" dirty="0" smtClean="0"/>
              <a:t>P : =tu étudies le français c’est bizarre:::</a:t>
            </a:r>
          </a:p>
          <a:p>
            <a:r>
              <a:rPr lang="fr-FR" dirty="0" smtClean="0"/>
              <a:t>E1 : oui:::(rire et évite le regard de P)</a:t>
            </a:r>
          </a:p>
          <a:p>
            <a:r>
              <a:rPr lang="fr-FR" dirty="0" smtClean="0"/>
              <a:t>(05’)</a:t>
            </a:r>
          </a:p>
          <a:p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593155" y="2146652"/>
            <a:ext cx="4550845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 : pourquoi le français pour devenir </a:t>
            </a:r>
          </a:p>
          <a:p>
            <a:r>
              <a:rPr lang="fr-FR" dirty="0" smtClean="0"/>
              <a:t>    pâtissière? (en regardant E1)</a:t>
            </a:r>
          </a:p>
          <a:p>
            <a:r>
              <a:rPr lang="fr-FR" dirty="0" smtClean="0"/>
              <a:t>(03’)</a:t>
            </a:r>
          </a:p>
          <a:p>
            <a:r>
              <a:rPr lang="fr-FR" dirty="0" smtClean="0"/>
              <a:t>E1 : (regarde son document)</a:t>
            </a:r>
          </a:p>
          <a:p>
            <a:r>
              <a:rPr lang="fr-FR" dirty="0" smtClean="0"/>
              <a:t>P : tu veux hein, tu veux créer::hein:::hein (tu</a:t>
            </a:r>
          </a:p>
          <a:p>
            <a:r>
              <a:rPr lang="fr-FR" dirty="0"/>
              <a:t> </a:t>
            </a:r>
            <a:r>
              <a:rPr lang="fr-FR" dirty="0" smtClean="0"/>
              <a:t>   vas créer à Séoul et à Paris un </a:t>
            </a:r>
            <a:r>
              <a:rPr lang="fr-FR" i="1" dirty="0" err="1" smtClean="0">
                <a:solidFill>
                  <a:srgbClr val="FFFF00"/>
                </a:solidFill>
              </a:rPr>
              <a:t>Séoulddeok</a:t>
            </a:r>
            <a:r>
              <a:rPr lang="fr-FR" dirty="0" smtClean="0"/>
              <a:t>              E2</a:t>
            </a:r>
            <a:r>
              <a:rPr lang="fr-FR" dirty="0" smtClean="0">
                <a:sym typeface="Wingdings"/>
              </a:rPr>
              <a:t>: (boulangerie</a:t>
            </a:r>
          </a:p>
          <a:p>
            <a:r>
              <a:rPr lang="fr-FR" dirty="0" smtClean="0">
                <a:sym typeface="Wingdings"/>
              </a:rPr>
              <a:t>E1 : </a:t>
            </a:r>
            <a:r>
              <a:rPr lang="fr-FR" i="1" dirty="0" err="1" smtClean="0">
                <a:sym typeface="Wingdings"/>
              </a:rPr>
              <a:t>Séoulddeok</a:t>
            </a:r>
            <a:r>
              <a:rPr lang="fr-FR" dirty="0" smtClean="0">
                <a:sym typeface="Wingdings"/>
              </a:rPr>
              <a:t>/</a:t>
            </a:r>
          </a:p>
          <a:p>
            <a:r>
              <a:rPr lang="fr-FR" dirty="0" smtClean="0">
                <a:sym typeface="Wingdings"/>
              </a:rPr>
              <a:t>P : oui=</a:t>
            </a:r>
            <a:r>
              <a:rPr lang="fr-FR" i="1" dirty="0" err="1" smtClean="0">
                <a:sym typeface="Wingdings"/>
              </a:rPr>
              <a:t>Séoulddeok</a:t>
            </a:r>
            <a:r>
              <a:rPr lang="fr-FR" dirty="0" smtClean="0">
                <a:sym typeface="Wingdings"/>
              </a:rPr>
              <a:t> tu connais pas/</a:t>
            </a:r>
          </a:p>
          <a:p>
            <a:endParaRPr lang="fr-FR" dirty="0" smtClean="0"/>
          </a:p>
        </p:txBody>
      </p:sp>
      <p:sp>
        <p:nvSpPr>
          <p:cNvPr id="19" name="ZoneTexte 18"/>
          <p:cNvSpPr txBox="1"/>
          <p:nvPr/>
        </p:nvSpPr>
        <p:spPr>
          <a:xfrm>
            <a:off x="289668" y="4677773"/>
            <a:ext cx="4735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 : y a ici en Corée Paris </a:t>
            </a:r>
            <a:r>
              <a:rPr lang="fr-FR" dirty="0" err="1" smtClean="0"/>
              <a:t>Bagu</a:t>
            </a:r>
            <a:r>
              <a:rPr lang="fr-FR" dirty="0" smtClean="0"/>
              <a:t>(</a:t>
            </a:r>
            <a:r>
              <a:rPr lang="fr-FR" dirty="0" err="1" smtClean="0"/>
              <a:t>ette</a:t>
            </a:r>
            <a:r>
              <a:rPr lang="fr-FR" dirty="0" smtClean="0"/>
              <a:t> à Paris on </a:t>
            </a:r>
          </a:p>
          <a:p>
            <a:r>
              <a:rPr lang="fr-FR" dirty="0"/>
              <a:t> </a:t>
            </a:r>
            <a:r>
              <a:rPr lang="fr-FR" dirty="0" smtClean="0"/>
              <a:t>   va faire un </a:t>
            </a:r>
            <a:r>
              <a:rPr lang="fr-FR" i="1" dirty="0" err="1" smtClean="0"/>
              <a:t>Séoulddeok</a:t>
            </a:r>
            <a:endParaRPr lang="fr-FR" i="1" dirty="0" smtClean="0"/>
          </a:p>
          <a:p>
            <a:r>
              <a:rPr lang="fr-FR" dirty="0" smtClean="0"/>
              <a:t>E1: 			(ah:</a:t>
            </a:r>
            <a:r>
              <a:rPr lang="fr-FR" dirty="0" smtClean="0">
                <a:sym typeface="Wingdings"/>
              </a:rPr>
              <a:t>:(éclat de rire)  			</a:t>
            </a:r>
            <a:r>
              <a:rPr lang="fr-FR" dirty="0" err="1" smtClean="0">
                <a:sym typeface="Wingdings"/>
              </a:rPr>
              <a:t>nON</a:t>
            </a:r>
            <a:r>
              <a:rPr lang="fr-FR" dirty="0" smtClean="0">
                <a:sym typeface="Wingdings"/>
              </a:rPr>
              <a:t>::::</a:t>
            </a:r>
            <a:endParaRPr lang="fr-FR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4270473" y="1732"/>
            <a:ext cx="24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«</a:t>
            </a:r>
            <a:r>
              <a:rPr lang="fr-FR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fr-FR" sz="2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Face de P »</a:t>
            </a:r>
            <a:endParaRPr lang="fr-FR" sz="28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Image 5" descr="vlcsnap-2015-01-04-16h21m45s2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" y="2125157"/>
            <a:ext cx="4462580" cy="251020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58600" y="3234244"/>
            <a:ext cx="2503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Réparation</a:t>
            </a:r>
          </a:p>
          <a:p>
            <a:r>
              <a:rPr lang="fr-FR" sz="2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avec humour</a:t>
            </a:r>
            <a:endParaRPr lang="fr-FR" sz="2400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016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fr-FR" dirty="0" smtClean="0"/>
              <a:t>	</a:t>
            </a:r>
          </a:p>
          <a:p>
            <a:pPr marL="68580" indent="0">
              <a:buNone/>
            </a:pPr>
            <a:r>
              <a:rPr lang="fr-FR" sz="3200" dirty="0" smtClean="0"/>
              <a:t>Les rites d’interaction</a:t>
            </a:r>
          </a:p>
          <a:p>
            <a:pPr marL="68580" indent="0">
              <a:buNone/>
            </a:pPr>
            <a:r>
              <a:rPr lang="fr-FR" sz="3200" dirty="0" err="1" smtClean="0"/>
              <a:t>Erving</a:t>
            </a:r>
            <a:r>
              <a:rPr lang="fr-FR" sz="3200" dirty="0" smtClean="0"/>
              <a:t> Goffman</a:t>
            </a:r>
          </a:p>
          <a:p>
            <a:pPr marL="68580" indent="0">
              <a:buNone/>
            </a:pPr>
            <a:r>
              <a:rPr lang="fr-FR" sz="3200" dirty="0" smtClean="0"/>
              <a:t>1974</a:t>
            </a:r>
            <a:endParaRPr lang="fr-FR" sz="3200" dirty="0"/>
          </a:p>
        </p:txBody>
      </p:sp>
      <p:pic>
        <p:nvPicPr>
          <p:cNvPr id="4" name="Image 3" descr="27073002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467" y="323612"/>
            <a:ext cx="3479793" cy="560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1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FIGURATION de « Réparation »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65665" y="6032498"/>
            <a:ext cx="2780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0000"/>
                </a:solidFill>
              </a:rPr>
              <a:t>3. Analyses : Réparation</a:t>
            </a:r>
            <a:endParaRPr lang="fr-FR" sz="2000" dirty="0">
              <a:solidFill>
                <a:srgbClr val="000000"/>
              </a:solidFill>
            </a:endParaRPr>
          </a:p>
        </p:txBody>
      </p:sp>
      <p:pic>
        <p:nvPicPr>
          <p:cNvPr id="6" name="Espace réservé du contenu 5" descr="vlcsnap-2015-01-04-23h03m29s17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8" b="7298"/>
          <a:stretch>
            <a:fillRect/>
          </a:stretch>
        </p:blipFill>
        <p:spPr/>
      </p:pic>
      <p:sp>
        <p:nvSpPr>
          <p:cNvPr id="3" name="ZoneTexte 2"/>
          <p:cNvSpPr txBox="1"/>
          <p:nvPr/>
        </p:nvSpPr>
        <p:spPr>
          <a:xfrm>
            <a:off x="5507811" y="5626700"/>
            <a:ext cx="305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Enseignant D - Activité : débat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6948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1663" y="184911"/>
            <a:ext cx="8636004" cy="286232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	P : d’accord=</a:t>
            </a:r>
          </a:p>
          <a:p>
            <a:r>
              <a:rPr lang="fr-FR" dirty="0" smtClean="0"/>
              <a:t>	E1 : =je pense:::les machos français sont</a:t>
            </a:r>
          </a:p>
          <a:p>
            <a:r>
              <a:rPr lang="fr-FR" dirty="0"/>
              <a:t> </a:t>
            </a:r>
            <a:r>
              <a:rPr lang="fr-FR" dirty="0" smtClean="0"/>
              <a:t>    	</a:t>
            </a:r>
            <a:r>
              <a:rPr lang="fr-FR" dirty="0"/>
              <a:t> </a:t>
            </a:r>
            <a:r>
              <a:rPr lang="fr-FR" dirty="0" smtClean="0"/>
              <a:t>     plus horribles que:::les machos coréens: (c’est:::c’est extrême::</a:t>
            </a:r>
          </a:p>
          <a:p>
            <a:r>
              <a:rPr lang="fr-FR" dirty="0" smtClean="0"/>
              <a:t>	P :   				       (hum::</a:t>
            </a:r>
          </a:p>
          <a:p>
            <a:r>
              <a:rPr lang="fr-FR" dirty="0" smtClean="0"/>
              <a:t>	</a:t>
            </a:r>
            <a:r>
              <a:rPr lang="fr-FR" dirty="0" smtClean="0">
                <a:solidFill>
                  <a:srgbClr val="FFFF00"/>
                </a:solidFill>
              </a:rPr>
              <a:t>E1 : c’est juste:: c’est quelque chose personnelle::: </a:t>
            </a:r>
          </a:p>
          <a:p>
            <a:r>
              <a:rPr lang="fr-FR" dirty="0">
                <a:solidFill>
                  <a:srgbClr val="FFFF00"/>
                </a:solidFill>
              </a:rPr>
              <a:t>	 </a:t>
            </a:r>
            <a:r>
              <a:rPr lang="fr-FR" dirty="0" smtClean="0">
                <a:solidFill>
                  <a:srgbClr val="FFFF00"/>
                </a:solidFill>
              </a:rPr>
              <a:t>     (rire et fait le signe ‘non’ avec la main)</a:t>
            </a:r>
            <a:endParaRPr lang="fr-FR" dirty="0" smtClean="0"/>
          </a:p>
          <a:p>
            <a:r>
              <a:rPr lang="fr-FR" dirty="0" smtClean="0"/>
              <a:t>	P : bon:::: ok (02’)</a:t>
            </a:r>
          </a:p>
          <a:p>
            <a:r>
              <a:rPr lang="fr-FR" dirty="0"/>
              <a:t>	</a:t>
            </a:r>
            <a:r>
              <a:rPr lang="fr-FR" dirty="0" smtClean="0"/>
              <a:t>E1: (rire)</a:t>
            </a:r>
            <a:endParaRPr lang="fr-FR" dirty="0"/>
          </a:p>
          <a:p>
            <a:r>
              <a:rPr lang="fr-FR" dirty="0" smtClean="0"/>
              <a:t>	P : (regarde le document) alors::: regardez hein:::(cherche un document) </a:t>
            </a:r>
          </a:p>
          <a:p>
            <a:r>
              <a:rPr lang="fr-FR" dirty="0"/>
              <a:t>	</a:t>
            </a:r>
            <a:r>
              <a:rPr lang="fr-FR" dirty="0" smtClean="0"/>
              <a:t>    heu::ce document là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68020" y="6034849"/>
            <a:ext cx="2848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0000"/>
                </a:solidFill>
              </a:rPr>
              <a:t>3. Analyses : Réparation</a:t>
            </a: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280029" y="401124"/>
            <a:ext cx="144951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1. Sommation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907187" y="1329283"/>
            <a:ext cx="141581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2. Réparation</a:t>
            </a:r>
            <a:endParaRPr lang="fr-FR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492141" y="1849270"/>
            <a:ext cx="1496398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3. Acceptation</a:t>
            </a:r>
            <a:endParaRPr lang="fr-FR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Image 5" descr="vlcsnap-2015-01-05-14h34m30s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30211"/>
            <a:ext cx="4514071" cy="2539165"/>
          </a:xfrm>
          <a:prstGeom prst="rect">
            <a:avLst/>
          </a:prstGeom>
        </p:spPr>
      </p:pic>
      <p:pic>
        <p:nvPicPr>
          <p:cNvPr id="12" name="Espace réservé du contenu 11" descr="vlcsnap-2015-01-04-23h03m56s9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8" b="7298"/>
          <a:stretch>
            <a:fillRect/>
          </a:stretch>
        </p:blipFill>
        <p:spPr>
          <a:xfrm>
            <a:off x="4488498" y="3130211"/>
            <a:ext cx="4522484" cy="2539165"/>
          </a:xfrm>
        </p:spPr>
      </p:pic>
    </p:spTree>
    <p:extLst>
      <p:ext uri="{BB962C8B-B14F-4D97-AF65-F5344CB8AC3E}">
        <p14:creationId xmlns:p14="http://schemas.microsoft.com/office/powerpoint/2010/main" val="238773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vlcsnap-2015-01-04-23h03m56s9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66" r="-8566"/>
          <a:stretch>
            <a:fillRect/>
          </a:stretch>
        </p:blipFill>
        <p:spPr>
          <a:xfrm>
            <a:off x="1841500" y="2876549"/>
            <a:ext cx="6032500" cy="2896983"/>
          </a:xfrm>
        </p:spPr>
      </p:pic>
      <p:pic>
        <p:nvPicPr>
          <p:cNvPr id="5" name="Image 4" descr="vlcsnap-2015-01-04-23h03m29s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68" y="231507"/>
            <a:ext cx="4402668" cy="2476501"/>
          </a:xfrm>
          <a:prstGeom prst="rect">
            <a:avLst/>
          </a:prstGeom>
        </p:spPr>
      </p:pic>
      <p:pic>
        <p:nvPicPr>
          <p:cNvPr id="6" name="Image 5" descr="vlcsnap-2015-01-04-23h03m20s1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2" y="210340"/>
            <a:ext cx="4402668" cy="247650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77443" y="6030150"/>
            <a:ext cx="2768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0000"/>
                </a:solidFill>
              </a:rPr>
              <a:t>3. Analyses : Réparation</a:t>
            </a: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8" name="Connecteur 7"/>
          <p:cNvSpPr/>
          <p:nvPr/>
        </p:nvSpPr>
        <p:spPr>
          <a:xfrm>
            <a:off x="6954520" y="583348"/>
            <a:ext cx="644314" cy="601986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0" name="Connecteur 9"/>
          <p:cNvSpPr/>
          <p:nvPr/>
        </p:nvSpPr>
        <p:spPr>
          <a:xfrm>
            <a:off x="2280917" y="524078"/>
            <a:ext cx="644314" cy="601986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1" name="Connecteur 10"/>
          <p:cNvSpPr/>
          <p:nvPr/>
        </p:nvSpPr>
        <p:spPr>
          <a:xfrm>
            <a:off x="5197687" y="2996346"/>
            <a:ext cx="644314" cy="601986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674980" y="698496"/>
            <a:ext cx="310273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Réparation </a:t>
            </a:r>
          </a:p>
          <a:p>
            <a:r>
              <a:rPr lang="fr-FR" sz="2400" b="1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en </a:t>
            </a:r>
            <a:r>
              <a:rPr lang="fr-FR" sz="2400" b="1" i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co</a:t>
            </a:r>
            <a:r>
              <a:rPr lang="fr-FR" sz="2400" b="1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-verbal </a:t>
            </a:r>
            <a:r>
              <a:rPr lang="fr-FR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:</a:t>
            </a:r>
          </a:p>
          <a:p>
            <a:r>
              <a:rPr lang="fr-FR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Parole (« c’est quelque chose</a:t>
            </a:r>
          </a:p>
          <a:p>
            <a:r>
              <a:rPr lang="fr-FR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personnel</a:t>
            </a:r>
            <a:r>
              <a:rPr lang="fr-FR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 ») </a:t>
            </a:r>
          </a:p>
          <a:p>
            <a:r>
              <a:rPr lang="fr-FR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+ Geste (battement)</a:t>
            </a:r>
            <a:endParaRPr lang="fr-FR" dirty="0">
              <a:solidFill>
                <a:srgbClr val="FFFF00"/>
              </a:solidFill>
              <a:effectLst>
                <a:outerShdw blurRad="50800" dist="38100" dir="2700000" algn="tl" rotWithShape="0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570163" y="3802256"/>
            <a:ext cx="26076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Réparation </a:t>
            </a:r>
          </a:p>
          <a:p>
            <a:r>
              <a:rPr lang="fr-FR" sz="2400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r>
              <a:rPr lang="fr-FR" sz="2400" b="1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 para-verbal </a:t>
            </a:r>
            <a:r>
              <a:rPr lang="fr-FR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:</a:t>
            </a:r>
          </a:p>
          <a:p>
            <a:r>
              <a:rPr lang="fr-FR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Rire </a:t>
            </a:r>
            <a:endParaRPr lang="fr-FR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3910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vlcsnap-2015-01-05-14h35m19s39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2" b="7282"/>
          <a:stretch>
            <a:fillRect/>
          </a:stretch>
        </p:blipFill>
        <p:spPr>
          <a:xfrm>
            <a:off x="1800225" y="2820988"/>
            <a:ext cx="5886450" cy="2828925"/>
          </a:xfrm>
        </p:spPr>
      </p:pic>
      <p:pic>
        <p:nvPicPr>
          <p:cNvPr id="5" name="Image 4" descr="vlcsnap-2015-01-05-14h34m56s5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28" y="66853"/>
            <a:ext cx="4516289" cy="2540412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6123992" y="802236"/>
            <a:ext cx="735307" cy="64624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844252" y="3651039"/>
            <a:ext cx="761176" cy="82811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vlcsnap-2015-01-05-15h00m00s24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" y="66854"/>
            <a:ext cx="4516288" cy="2540412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1626590" y="802236"/>
            <a:ext cx="541288" cy="49025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2877031" y="1732698"/>
            <a:ext cx="38356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Evitement en para-verbal </a:t>
            </a:r>
          </a:p>
          <a:p>
            <a:r>
              <a:rPr lang="fr-FR" sz="2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</a:t>
            </a:r>
            <a:r>
              <a:rPr lang="fr-FR" sz="2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 en </a:t>
            </a:r>
            <a:r>
              <a:rPr lang="fr-FR" sz="24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</a:t>
            </a:r>
            <a:r>
              <a:rPr lang="fr-FR" sz="2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-verbal :</a:t>
            </a:r>
          </a:p>
          <a:p>
            <a:r>
              <a:rPr lang="fr-FR" sz="2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 Rire et Parole (bon)</a:t>
            </a:r>
          </a:p>
          <a:p>
            <a:r>
              <a:rPr lang="fr-FR" sz="2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- Geste (battement et</a:t>
            </a:r>
          </a:p>
          <a:p>
            <a:r>
              <a:rPr lang="fr-FR" sz="2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détournement de tête)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71643" y="6041518"/>
            <a:ext cx="2774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3. Analyses : Réparation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endParaRPr lang="fr-FR" sz="4000" dirty="0" smtClean="0"/>
          </a:p>
          <a:p>
            <a:pPr marL="68580" indent="0" algn="ctr">
              <a:buNone/>
            </a:pPr>
            <a:r>
              <a:rPr lang="fr-FR" sz="4000" dirty="0" smtClean="0"/>
              <a:t>RESULTAT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181084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Face-</a:t>
            </a:r>
            <a:r>
              <a:rPr lang="fr-FR" dirty="0" err="1" smtClean="0"/>
              <a:t>work</a:t>
            </a:r>
            <a:r>
              <a:rPr lang="fr-FR" dirty="0" smtClean="0"/>
              <a:t> en interaction pédagogique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4067276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sz="3200" dirty="0" smtClean="0"/>
              <a:t>Différents modes « stratégiques » selon 2 types de face-</a:t>
            </a:r>
            <a:r>
              <a:rPr lang="fr-FR" sz="3200" dirty="0" err="1" smtClean="0"/>
              <a:t>work</a:t>
            </a:r>
            <a:r>
              <a:rPr lang="fr-FR" sz="3200" dirty="0" smtClean="0"/>
              <a:t> :</a:t>
            </a:r>
          </a:p>
          <a:p>
            <a:pPr algn="just">
              <a:buFontTx/>
              <a:buChar char="-"/>
            </a:pPr>
            <a:r>
              <a:rPr lang="fr-FR" sz="3200" i="1" dirty="0" smtClean="0"/>
              <a:t>Evitement</a:t>
            </a:r>
            <a:r>
              <a:rPr lang="fr-FR" sz="3200" dirty="0" smtClean="0"/>
              <a:t> : détournement de tête, silence, rire et minimisation de la parole comme ‘bon’,  ‘oui’.</a:t>
            </a:r>
          </a:p>
          <a:p>
            <a:pPr algn="just">
              <a:buFontTx/>
              <a:buChar char="-"/>
            </a:pPr>
            <a:r>
              <a:rPr lang="fr-FR" sz="3200" i="1" dirty="0" smtClean="0"/>
              <a:t>Réparation</a:t>
            </a:r>
            <a:r>
              <a:rPr lang="fr-FR" sz="3200" dirty="0" smtClean="0"/>
              <a:t> : geste de « battement » accompagnant une éventuelle prise de parole ou marque d’humour dans un échange.</a:t>
            </a:r>
          </a:p>
          <a:p>
            <a:pPr marL="68580" indent="0"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val="2623980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Différents modes de face-</a:t>
            </a:r>
            <a:r>
              <a:rPr lang="fr-FR" dirty="0" err="1" smtClean="0"/>
              <a:t>work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739664"/>
              </p:ext>
            </p:extLst>
          </p:nvPr>
        </p:nvGraphicFramePr>
        <p:xfrm>
          <a:off x="1109188" y="1835366"/>
          <a:ext cx="6363686" cy="3229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354"/>
                <a:gridCol w="1497698"/>
                <a:gridCol w="3199634"/>
              </a:tblGrid>
              <a:tr h="55956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Face-</a:t>
                      </a:r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work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Exemple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0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Evitement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Non-verbal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Détournement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de la tête</a:t>
                      </a:r>
                    </a:p>
                    <a:p>
                      <a:pPr algn="ctr"/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Regard</a:t>
                      </a:r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19581"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Réparation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Co-verbal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Enoncés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, humour (Plaisanterie)</a:t>
                      </a:r>
                    </a:p>
                    <a:p>
                      <a:pPr algn="ctr"/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Geste (de battement)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9" name="Rectangle vertical à deux flèches 8"/>
          <p:cNvSpPr/>
          <p:nvPr/>
        </p:nvSpPr>
        <p:spPr>
          <a:xfrm>
            <a:off x="2726166" y="2983164"/>
            <a:ext cx="3141771" cy="1136501"/>
          </a:xfrm>
          <a:prstGeom prst="upDownArrowCallout">
            <a:avLst/>
          </a:prstGeom>
          <a:noFill/>
          <a:ln w="25400">
            <a:solidFill>
              <a:srgbClr val="008000"/>
            </a:solidFill>
          </a:ln>
          <a:effectLst>
            <a:outerShdw blurRad="50800" dist="41909" dir="5400000" rotWithShape="0">
              <a:srgbClr val="008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FF"/>
                </a:solidFill>
              </a:rPr>
              <a:t>Para-verbal  :  Rire / Silence</a:t>
            </a:r>
            <a:endParaRPr lang="fr-F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4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endParaRPr lang="fr-FR" sz="4000" dirty="0" smtClean="0"/>
          </a:p>
          <a:p>
            <a:pPr marL="68580" indent="0" algn="ctr">
              <a:buNone/>
            </a:pPr>
            <a:r>
              <a:rPr lang="fr-FR" sz="4000" dirty="0" smtClean="0"/>
              <a:t>CONCLUSION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692588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444981"/>
            <a:ext cx="7772400" cy="4216007"/>
          </a:xfrm>
        </p:spPr>
        <p:txBody>
          <a:bodyPr>
            <a:noAutofit/>
          </a:bodyPr>
          <a:lstStyle/>
          <a:p>
            <a:pPr algn="just"/>
            <a:r>
              <a:rPr lang="fr-FR" sz="2400" dirty="0" smtClean="0"/>
              <a:t>La notion interactionnelle de « face » peut être un outil expliquant la différence de modes communicatifs dans les formes diverses, pour « préserver la face » à travers un conflit d’événement ou d’activité :</a:t>
            </a:r>
          </a:p>
          <a:p>
            <a:pPr algn="just">
              <a:buFontTx/>
              <a:buChar char="-"/>
            </a:pPr>
            <a:r>
              <a:rPr lang="fr-FR" sz="2400" i="1" dirty="0" smtClean="0"/>
              <a:t>La prise de distance </a:t>
            </a:r>
            <a:r>
              <a:rPr lang="fr-FR" sz="2400" dirty="0" smtClean="0"/>
              <a:t>(au sens de </a:t>
            </a:r>
            <a:r>
              <a:rPr lang="fr-FR" sz="2400" dirty="0" err="1" smtClean="0"/>
              <a:t>Schegloff</a:t>
            </a:r>
            <a:r>
              <a:rPr lang="fr-FR" sz="2400" dirty="0" smtClean="0"/>
              <a:t> et </a:t>
            </a:r>
            <a:r>
              <a:rPr lang="fr-FR" sz="2400" dirty="0" err="1" smtClean="0"/>
              <a:t>Sacks</a:t>
            </a:r>
            <a:r>
              <a:rPr lang="fr-FR" sz="2400" dirty="0" smtClean="0"/>
              <a:t>, 1974)</a:t>
            </a:r>
          </a:p>
          <a:p>
            <a:pPr algn="just">
              <a:buFontTx/>
              <a:buChar char="-"/>
            </a:pPr>
            <a:r>
              <a:rPr lang="fr-FR" sz="2400" i="1" dirty="0" smtClean="0"/>
              <a:t>Minimiser la parole </a:t>
            </a:r>
            <a:r>
              <a:rPr lang="fr-FR" sz="2400" dirty="0" smtClean="0"/>
              <a:t>(« bon », « oui », « ok » etc.) </a:t>
            </a:r>
          </a:p>
          <a:p>
            <a:pPr algn="just">
              <a:buFontTx/>
              <a:buChar char="-"/>
            </a:pPr>
            <a:r>
              <a:rPr lang="fr-FR" sz="2400" i="1" dirty="0" smtClean="0"/>
              <a:t>Éviter le regard </a:t>
            </a:r>
          </a:p>
          <a:p>
            <a:pPr algn="just">
              <a:buFontTx/>
              <a:buChar char="-"/>
            </a:pPr>
            <a:r>
              <a:rPr lang="fr-FR" sz="2400" i="1" dirty="0" smtClean="0"/>
              <a:t>Amener un moyen « indirect » </a:t>
            </a:r>
            <a:r>
              <a:rPr lang="fr-FR" sz="2400" dirty="0" smtClean="0"/>
              <a:t>comme le silence, le rire ou une marque d’humour dans l’échange (comme dans l’exemple de « </a:t>
            </a:r>
            <a:r>
              <a:rPr lang="fr-FR" sz="2400" i="1" dirty="0" err="1" smtClean="0"/>
              <a:t>Séoulddeok</a:t>
            </a:r>
            <a:r>
              <a:rPr lang="fr-FR" sz="2400" dirty="0" smtClean="0"/>
              <a:t> »)</a:t>
            </a:r>
          </a:p>
        </p:txBody>
      </p:sp>
    </p:spTree>
    <p:extLst>
      <p:ext uri="{BB962C8B-B14F-4D97-AF65-F5344CB8AC3E}">
        <p14:creationId xmlns:p14="http://schemas.microsoft.com/office/powerpoint/2010/main" val="1172140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endParaRPr lang="fr-FR" sz="4000" dirty="0" smtClean="0"/>
          </a:p>
          <a:p>
            <a:pPr marL="68580" indent="0" algn="ctr">
              <a:buNone/>
            </a:pPr>
            <a:r>
              <a:rPr lang="fr-FR" sz="4000" dirty="0" smtClean="0"/>
              <a:t>DISCUSSION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758909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Notion de face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4000" dirty="0" smtClean="0"/>
              <a:t>1. Concept de « Face »</a:t>
            </a:r>
          </a:p>
          <a:p>
            <a:r>
              <a:rPr lang="fr-FR" sz="4000" dirty="0" smtClean="0"/>
              <a:t>2. Proposition d’un corpus</a:t>
            </a:r>
          </a:p>
          <a:p>
            <a:r>
              <a:rPr lang="fr-FR" sz="4000" dirty="0" smtClean="0"/>
              <a:t>3. Analyses</a:t>
            </a:r>
          </a:p>
          <a:p>
            <a:r>
              <a:rPr lang="fr-FR" sz="4000" dirty="0" smtClean="0"/>
              <a:t>4. Résultat</a:t>
            </a:r>
            <a:endParaRPr lang="fr-FR" sz="4000" dirty="0"/>
          </a:p>
          <a:p>
            <a:r>
              <a:rPr lang="fr-FR" sz="4000" dirty="0" smtClean="0"/>
              <a:t>5. Conclusion</a:t>
            </a:r>
          </a:p>
          <a:p>
            <a:r>
              <a:rPr lang="fr-FR" sz="4000" dirty="0"/>
              <a:t>6</a:t>
            </a:r>
            <a:r>
              <a:rPr lang="fr-FR" sz="4000" dirty="0" smtClean="0"/>
              <a:t>. Discussion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695328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algn="ctr">
              <a:buNone/>
            </a:pPr>
            <a:endParaRPr lang="fr-FR" dirty="0"/>
          </a:p>
          <a:p>
            <a:pPr marL="68580" indent="0" algn="ctr">
              <a:buNone/>
            </a:pPr>
            <a:endParaRPr lang="fr-FR" dirty="0" smtClean="0"/>
          </a:p>
          <a:p>
            <a:pPr marL="68580" indent="0" algn="ctr">
              <a:buNone/>
            </a:pPr>
            <a:r>
              <a:rPr lang="fr-FR" sz="4000" dirty="0" smtClean="0"/>
              <a:t>CONCEPT DE FACE</a:t>
            </a:r>
          </a:p>
        </p:txBody>
      </p:sp>
    </p:spTree>
    <p:extLst>
      <p:ext uri="{BB962C8B-B14F-4D97-AF65-F5344CB8AC3E}">
        <p14:creationId xmlns:p14="http://schemas.microsoft.com/office/powerpoint/2010/main" val="78491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Définition de face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fr-FR" sz="2800" dirty="0" smtClean="0"/>
              <a:t>«</a:t>
            </a:r>
            <a:r>
              <a:rPr lang="fr-FR" sz="2800" dirty="0"/>
              <a:t> </a:t>
            </a:r>
            <a:r>
              <a:rPr lang="fr-FR" sz="2800" i="1" dirty="0" smtClean="0"/>
              <a:t>On peut définir le terme de </a:t>
            </a:r>
            <a:r>
              <a:rPr lang="fr-FR" sz="2800" b="1" i="1" dirty="0" smtClean="0"/>
              <a:t>face</a:t>
            </a:r>
            <a:r>
              <a:rPr lang="fr-FR" sz="2800" i="1" dirty="0" smtClean="0"/>
              <a:t> comme étant la valeur sociale positive qu’une personne revendique effectivement à travers la ligne d’action que les autres supposent qu’elle a adoptée au cours d’un contact particulier.</a:t>
            </a:r>
            <a:r>
              <a:rPr lang="fr-FR" sz="2800" dirty="0" smtClean="0"/>
              <a:t> » (1974 : 9)</a:t>
            </a:r>
          </a:p>
          <a:p>
            <a:pPr algn="just"/>
            <a:r>
              <a:rPr lang="fr-FR" sz="2800" dirty="0" smtClean="0"/>
              <a:t>« </a:t>
            </a:r>
            <a:r>
              <a:rPr lang="fr-FR" sz="2800" i="1" dirty="0" smtClean="0"/>
              <a:t>La face est une image du moi délinéée selon certains attributs sociaux approuvés, et néanmoins partageable</a:t>
            </a:r>
            <a:r>
              <a:rPr lang="fr-FR" sz="2800" dirty="0" smtClean="0"/>
              <a:t>(…). » (ibid.) 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498579" y="6013681"/>
            <a:ext cx="2119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000000"/>
                </a:solidFill>
              </a:rPr>
              <a:t>1. Concept de face</a:t>
            </a:r>
            <a:endParaRPr lang="fr-F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8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Questions de face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fr-FR" sz="2800" dirty="0" smtClean="0"/>
              <a:t> Quelle ligne de conduite l’individu adopte-t-il ? </a:t>
            </a:r>
          </a:p>
          <a:p>
            <a:pPr marL="68580" indent="0" algn="just">
              <a:buNone/>
            </a:pPr>
            <a:endParaRPr lang="fr-FR" sz="2800" dirty="0" smtClean="0"/>
          </a:p>
          <a:p>
            <a:pPr marL="68580" indent="0" algn="just">
              <a:buNone/>
            </a:pPr>
            <a:r>
              <a:rPr lang="fr-FR" sz="2800" dirty="0" smtClean="0"/>
              <a:t>1. « Garder la face » qui assure la confiance et l’assurance à l’individu ?</a:t>
            </a:r>
          </a:p>
          <a:p>
            <a:pPr marL="68580" indent="0" algn="just">
              <a:buNone/>
            </a:pPr>
            <a:r>
              <a:rPr lang="fr-FR" sz="2400" dirty="0" smtClean="0"/>
              <a:t>« </a:t>
            </a:r>
            <a:r>
              <a:rPr lang="fr-FR" sz="2400" i="1" dirty="0" smtClean="0"/>
              <a:t>Un individu garde la face lorsque la ligne d’action qu’il suit manifeste une image de lui-même consistante, c’est-à-dire appuyée par les jugements et les indications venus des autres participants, et confirmée par ce que révèlent les éléments impersonnels de la situation.</a:t>
            </a:r>
            <a:r>
              <a:rPr lang="fr-FR" sz="2400" dirty="0" smtClean="0"/>
              <a:t> » (1974 : 10)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03288" y="6013681"/>
            <a:ext cx="2119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1. Concept </a:t>
            </a:r>
            <a:r>
              <a:rPr lang="fr-FR" sz="2000" dirty="0">
                <a:solidFill>
                  <a:schemeClr val="bg1"/>
                </a:solidFill>
              </a:rPr>
              <a:t>de face</a:t>
            </a:r>
          </a:p>
        </p:txBody>
      </p:sp>
    </p:spTree>
    <p:extLst>
      <p:ext uri="{BB962C8B-B14F-4D97-AF65-F5344CB8AC3E}">
        <p14:creationId xmlns:p14="http://schemas.microsoft.com/office/powerpoint/2010/main" val="802666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Questions de face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8580" indent="0" algn="just">
              <a:buNone/>
            </a:pPr>
            <a:r>
              <a:rPr lang="fr-FR" sz="2800" dirty="0" smtClean="0"/>
              <a:t>« </a:t>
            </a:r>
            <a:r>
              <a:rPr lang="fr-FR" sz="2800" i="1" dirty="0" smtClean="0"/>
              <a:t>Dans notre société, lorsque quelqu’un montre (un) scrupule d’abord par devoir envers lui-même, on parle de fierté ; quand c’est par devoir envers des instances sociales plus larges dont il reçoit l’appui, on parle d’honneur. Si un tel scrupule s’applique aux choses du maintien, </a:t>
            </a:r>
            <a:r>
              <a:rPr lang="fr-FR" sz="2800" dirty="0" smtClean="0"/>
              <a:t>(…) </a:t>
            </a:r>
            <a:r>
              <a:rPr lang="fr-FR" sz="2800" i="1" dirty="0" smtClean="0"/>
              <a:t>par la façon dont une personne maîtrise son corps, ses émotions et </a:t>
            </a:r>
            <a:r>
              <a:rPr lang="fr-FR" sz="2800" dirty="0" smtClean="0"/>
              <a:t>(…), </a:t>
            </a:r>
            <a:r>
              <a:rPr lang="fr-FR" sz="2800" i="1" dirty="0" smtClean="0"/>
              <a:t>on parle alors de dignité, </a:t>
            </a:r>
            <a:r>
              <a:rPr lang="fr-FR" sz="2800" dirty="0" smtClean="0"/>
              <a:t>(…) » (1974 : 13)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07999" y="6016032"/>
            <a:ext cx="2119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000000"/>
                </a:solidFill>
              </a:rPr>
              <a:t>1. Concept </a:t>
            </a:r>
            <a:r>
              <a:rPr lang="fr-FR" sz="2000" dirty="0">
                <a:solidFill>
                  <a:srgbClr val="000000"/>
                </a:solidFill>
              </a:rPr>
              <a:t>de face</a:t>
            </a:r>
          </a:p>
        </p:txBody>
      </p:sp>
    </p:spTree>
    <p:extLst>
      <p:ext uri="{BB962C8B-B14F-4D97-AF65-F5344CB8AC3E}">
        <p14:creationId xmlns:p14="http://schemas.microsoft.com/office/powerpoint/2010/main" val="26234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Questions de face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4072466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fr-FR" sz="2800" dirty="0" smtClean="0"/>
              <a:t>2. « Préserver la face » des autres ?</a:t>
            </a:r>
          </a:p>
          <a:p>
            <a:pPr marL="68580" indent="0" algn="just">
              <a:buNone/>
            </a:pPr>
            <a:r>
              <a:rPr lang="fr-FR" sz="2800" dirty="0" smtClean="0"/>
              <a:t>« </a:t>
            </a:r>
            <a:r>
              <a:rPr lang="fr-FR" sz="2800" i="1" dirty="0" smtClean="0"/>
              <a:t>Par figuration (face-</a:t>
            </a:r>
            <a:r>
              <a:rPr lang="fr-FR" sz="2800" i="1" dirty="0" err="1" smtClean="0"/>
              <a:t>work</a:t>
            </a:r>
            <a:r>
              <a:rPr lang="fr-FR" sz="2800" i="1" dirty="0" smtClean="0"/>
              <a:t>) j’entends désigner tout ce qu’entreprend une personne pour que ses actions ne fassent perdre la face à personne (y compris elle-même).</a:t>
            </a:r>
            <a:r>
              <a:rPr lang="fr-FR" sz="2800" dirty="0" smtClean="0"/>
              <a:t> » (1974 : 15)</a:t>
            </a:r>
          </a:p>
          <a:p>
            <a:pPr marL="68580" indent="0" algn="just">
              <a:buNone/>
            </a:pPr>
            <a:r>
              <a:rPr lang="fr-FR" sz="2800" dirty="0" smtClean="0"/>
              <a:t>« </a:t>
            </a:r>
            <a:r>
              <a:rPr lang="fr-FR" sz="2800" i="1" dirty="0" smtClean="0"/>
              <a:t>La figuration sert à parer aux « incidents », c’est-à-dire aux événements dont les implications symboliques sont effectivement un danger pour la face. </a:t>
            </a:r>
            <a:r>
              <a:rPr lang="fr-FR" sz="2800" dirty="0" smtClean="0"/>
              <a:t>» (ibid.)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503284" y="6016034"/>
            <a:ext cx="2119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000000"/>
                </a:solidFill>
              </a:rPr>
              <a:t>1. Concept de face</a:t>
            </a:r>
            <a:endParaRPr lang="fr-F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91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Face-</a:t>
            </a:r>
            <a:r>
              <a:rPr lang="fr-FR" dirty="0" err="1" smtClean="0"/>
              <a:t>work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10355" y="6011332"/>
            <a:ext cx="2119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000000"/>
                </a:solidFill>
              </a:rPr>
              <a:t>1. Concept </a:t>
            </a:r>
            <a:r>
              <a:rPr lang="fr-FR" sz="2000" dirty="0">
                <a:solidFill>
                  <a:srgbClr val="000000"/>
                </a:solidFill>
              </a:rPr>
              <a:t>de face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813663"/>
              </p:ext>
            </p:extLst>
          </p:nvPr>
        </p:nvGraphicFramePr>
        <p:xfrm>
          <a:off x="685800" y="1600200"/>
          <a:ext cx="77724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2939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op urbaine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Pop urbaine.thmx</Template>
  <TotalTime>7141</TotalTime>
  <Words>965</Words>
  <Application>Microsoft Macintosh PowerPoint</Application>
  <PresentationFormat>Présentation à l'écran (4:3)</PresentationFormat>
  <Paragraphs>263</Paragraphs>
  <Slides>29</Slides>
  <Notes>22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Pop urbaine</vt:lpstr>
      <vt:lpstr>La notion de « Face » à l’épreuve  des interactions pédagogiques en présentiel</vt:lpstr>
      <vt:lpstr>Présentation PowerPoint</vt:lpstr>
      <vt:lpstr>Notion de face</vt:lpstr>
      <vt:lpstr>Présentation PowerPoint</vt:lpstr>
      <vt:lpstr>Définition de face</vt:lpstr>
      <vt:lpstr>Questions de face</vt:lpstr>
      <vt:lpstr>Questions de face</vt:lpstr>
      <vt:lpstr>Questions de face</vt:lpstr>
      <vt:lpstr>Face-work</vt:lpstr>
      <vt:lpstr>Types de figuration</vt:lpstr>
      <vt:lpstr>Présentation PowerPoint</vt:lpstr>
      <vt:lpstr>Interaction pédagogique en présentiel</vt:lpstr>
      <vt:lpstr>Présentation PowerPoint</vt:lpstr>
      <vt:lpstr>Présentation PowerPoint</vt:lpstr>
      <vt:lpstr>Présentation PowerPoint</vt:lpstr>
      <vt:lpstr>Figuration d’« Évitement »</vt:lpstr>
      <vt:lpstr>Présentation PowerPoint</vt:lpstr>
      <vt:lpstr>Présentation PowerPoint</vt:lpstr>
      <vt:lpstr>Présentation PowerPoint</vt:lpstr>
      <vt:lpstr>FIGURATION de « Réparation »</vt:lpstr>
      <vt:lpstr>Présentation PowerPoint</vt:lpstr>
      <vt:lpstr>Présentation PowerPoint</vt:lpstr>
      <vt:lpstr>Présentation PowerPoint</vt:lpstr>
      <vt:lpstr>Présentation PowerPoint</vt:lpstr>
      <vt:lpstr>Face-work en interaction pédagogique</vt:lpstr>
      <vt:lpstr>Différents modes de face-work</vt:lpstr>
      <vt:lpstr>Présentation PowerPoint</vt:lpstr>
      <vt:lpstr>Conclusion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 en interaction</dc:title>
  <dc:creator>Shin Tae</dc:creator>
  <cp:lastModifiedBy>Shin Tae</cp:lastModifiedBy>
  <cp:revision>175</cp:revision>
  <dcterms:created xsi:type="dcterms:W3CDTF">2014-12-31T14:49:25Z</dcterms:created>
  <dcterms:modified xsi:type="dcterms:W3CDTF">2015-01-22T20:17:17Z</dcterms:modified>
</cp:coreProperties>
</file>