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1"/>
  </p:notesMasterIdLst>
  <p:sldIdLst>
    <p:sldId id="266" r:id="rId2"/>
    <p:sldId id="270" r:id="rId3"/>
    <p:sldId id="271" r:id="rId4"/>
    <p:sldId id="279" r:id="rId5"/>
    <p:sldId id="272" r:id="rId6"/>
    <p:sldId id="275" r:id="rId7"/>
    <p:sldId id="269" r:id="rId8"/>
    <p:sldId id="273" r:id="rId9"/>
    <p:sldId id="257" r:id="rId10"/>
    <p:sldId id="274" r:id="rId11"/>
    <p:sldId id="264" r:id="rId12"/>
    <p:sldId id="265" r:id="rId13"/>
    <p:sldId id="261" r:id="rId14"/>
    <p:sldId id="263" r:id="rId15"/>
    <p:sldId id="262" r:id="rId16"/>
    <p:sldId id="276" r:id="rId17"/>
    <p:sldId id="268" r:id="rId18"/>
    <p:sldId id="278" r:id="rId19"/>
    <p:sldId id="277"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9004" autoAdjust="0"/>
  </p:normalViewPr>
  <p:slideViewPr>
    <p:cSldViewPr snapToGrid="0">
      <p:cViewPr varScale="1">
        <p:scale>
          <a:sx n="75" d="100"/>
          <a:sy n="75" d="100"/>
        </p:scale>
        <p:origin x="126" y="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5" d="100"/>
          <a:sy n="55" d="100"/>
        </p:scale>
        <p:origin x="165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585EBF-AE51-411D-8C33-3E836E44068E}" type="datetimeFigureOut">
              <a:rPr lang="fr-FR" smtClean="0"/>
              <a:t>15/09/2013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BFC91C-264B-4093-8BC6-4C57FA834271}" type="slidenum">
              <a:rPr lang="fr-FR" smtClean="0"/>
              <a:t>‹N°›</a:t>
            </a:fld>
            <a:endParaRPr lang="fr-FR"/>
          </a:p>
        </p:txBody>
      </p:sp>
    </p:spTree>
    <p:extLst>
      <p:ext uri="{BB962C8B-B14F-4D97-AF65-F5344CB8AC3E}">
        <p14:creationId xmlns:p14="http://schemas.microsoft.com/office/powerpoint/2010/main" val="3589623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1</a:t>
            </a:fld>
            <a:endParaRPr lang="fr-FR"/>
          </a:p>
        </p:txBody>
      </p:sp>
    </p:spTree>
    <p:extLst>
      <p:ext uri="{BB962C8B-B14F-4D97-AF65-F5344CB8AC3E}">
        <p14:creationId xmlns:p14="http://schemas.microsoft.com/office/powerpoint/2010/main" val="3499992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10</a:t>
            </a:fld>
            <a:endParaRPr lang="fr-FR"/>
          </a:p>
        </p:txBody>
      </p:sp>
    </p:spTree>
    <p:extLst>
      <p:ext uri="{BB962C8B-B14F-4D97-AF65-F5344CB8AC3E}">
        <p14:creationId xmlns:p14="http://schemas.microsoft.com/office/powerpoint/2010/main" val="1961114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11</a:t>
            </a:fld>
            <a:endParaRPr lang="fr-FR"/>
          </a:p>
        </p:txBody>
      </p:sp>
    </p:spTree>
    <p:extLst>
      <p:ext uri="{BB962C8B-B14F-4D97-AF65-F5344CB8AC3E}">
        <p14:creationId xmlns:p14="http://schemas.microsoft.com/office/powerpoint/2010/main" val="3479429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12</a:t>
            </a:fld>
            <a:endParaRPr lang="fr-FR"/>
          </a:p>
        </p:txBody>
      </p:sp>
    </p:spTree>
    <p:extLst>
      <p:ext uri="{BB962C8B-B14F-4D97-AF65-F5344CB8AC3E}">
        <p14:creationId xmlns:p14="http://schemas.microsoft.com/office/powerpoint/2010/main" val="2270696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13</a:t>
            </a:fld>
            <a:endParaRPr lang="fr-FR"/>
          </a:p>
        </p:txBody>
      </p:sp>
    </p:spTree>
    <p:extLst>
      <p:ext uri="{BB962C8B-B14F-4D97-AF65-F5344CB8AC3E}">
        <p14:creationId xmlns:p14="http://schemas.microsoft.com/office/powerpoint/2010/main" val="2895235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14</a:t>
            </a:fld>
            <a:endParaRPr lang="fr-FR"/>
          </a:p>
        </p:txBody>
      </p:sp>
    </p:spTree>
    <p:extLst>
      <p:ext uri="{BB962C8B-B14F-4D97-AF65-F5344CB8AC3E}">
        <p14:creationId xmlns:p14="http://schemas.microsoft.com/office/powerpoint/2010/main" val="3557558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sz="1400" kern="1200" dirty="0" smtClean="0">
                <a:solidFill>
                  <a:schemeClr val="tx1"/>
                </a:solidFill>
                <a:effectLst/>
                <a:latin typeface="+mn-lt"/>
                <a:ea typeface="+mn-ea"/>
                <a:cs typeface="+mn-cs"/>
              </a:rPr>
              <a:t>Le modèle systémique de l’innovation de </a:t>
            </a:r>
            <a:r>
              <a:rPr lang="fr-FR" sz="1400" kern="1200" dirty="0" err="1" smtClean="0">
                <a:solidFill>
                  <a:schemeClr val="tx1"/>
                </a:solidFill>
                <a:effectLst/>
                <a:latin typeface="+mn-lt"/>
                <a:ea typeface="+mn-ea"/>
                <a:cs typeface="+mn-cs"/>
              </a:rPr>
              <a:t>Depover</a:t>
            </a:r>
            <a:r>
              <a:rPr lang="fr-FR" sz="1400" kern="1200" dirty="0" smtClean="0">
                <a:solidFill>
                  <a:schemeClr val="tx1"/>
                </a:solidFill>
                <a:effectLst/>
                <a:latin typeface="+mn-lt"/>
                <a:ea typeface="+mn-ea"/>
                <a:cs typeface="+mn-cs"/>
              </a:rPr>
              <a:t> et </a:t>
            </a:r>
            <a:r>
              <a:rPr lang="fr-FR" sz="1400" kern="1200" dirty="0" err="1" smtClean="0">
                <a:solidFill>
                  <a:schemeClr val="tx1"/>
                </a:solidFill>
                <a:effectLst/>
                <a:latin typeface="+mn-lt"/>
                <a:ea typeface="+mn-ea"/>
                <a:cs typeface="+mn-cs"/>
              </a:rPr>
              <a:t>Strebelle</a:t>
            </a:r>
            <a:r>
              <a:rPr lang="fr-FR" sz="1400" kern="1200" dirty="0" smtClean="0">
                <a:solidFill>
                  <a:schemeClr val="tx1"/>
                </a:solidFill>
                <a:effectLst/>
                <a:latin typeface="+mn-lt"/>
                <a:ea typeface="+mn-ea"/>
                <a:cs typeface="+mn-cs"/>
              </a:rPr>
              <a:t> (1997, p. 80-82) présente trois niveaux d’intégration des TIC dans le processus éducatif :</a:t>
            </a:r>
          </a:p>
          <a:p>
            <a:pPr lvl="0" algn="just"/>
            <a:r>
              <a:rPr lang="fr-FR" sz="1400" kern="1200" dirty="0" smtClean="0">
                <a:solidFill>
                  <a:schemeClr val="tx1"/>
                </a:solidFill>
                <a:effectLst/>
                <a:latin typeface="+mn-lt"/>
                <a:ea typeface="+mn-ea"/>
                <a:cs typeface="+mn-cs"/>
              </a:rPr>
              <a:t>L’</a:t>
            </a:r>
            <a:r>
              <a:rPr lang="fr-FR" sz="1400" i="1" kern="1200" dirty="0" smtClean="0">
                <a:solidFill>
                  <a:schemeClr val="tx1"/>
                </a:solidFill>
                <a:effectLst/>
                <a:latin typeface="+mn-lt"/>
                <a:ea typeface="+mn-ea"/>
                <a:cs typeface="+mn-cs"/>
              </a:rPr>
              <a:t>adoption</a:t>
            </a:r>
            <a:r>
              <a:rPr lang="fr-FR" sz="1400" kern="1200" dirty="0" smtClean="0">
                <a:solidFill>
                  <a:schemeClr val="tx1"/>
                </a:solidFill>
                <a:effectLst/>
                <a:latin typeface="+mn-lt"/>
                <a:ea typeface="+mn-ea"/>
                <a:cs typeface="+mn-cs"/>
              </a:rPr>
              <a:t> se définissant comme « la décision de changer quelque chose dans sa pratique par conviction personnelle ou sous une pression externe qui peut s’exercer au départ du microsystème » ;</a:t>
            </a:r>
          </a:p>
          <a:p>
            <a:pPr lvl="0" algn="just"/>
            <a:r>
              <a:rPr lang="fr-FR" sz="1400" kern="1200" dirty="0" smtClean="0">
                <a:solidFill>
                  <a:schemeClr val="tx1"/>
                </a:solidFill>
                <a:effectLst/>
                <a:latin typeface="+mn-lt"/>
                <a:ea typeface="+mn-ea"/>
                <a:cs typeface="+mn-cs"/>
              </a:rPr>
              <a:t>L’</a:t>
            </a:r>
            <a:r>
              <a:rPr lang="fr-FR" sz="1400" i="1" kern="1200" dirty="0" smtClean="0">
                <a:solidFill>
                  <a:schemeClr val="tx1"/>
                </a:solidFill>
                <a:effectLst/>
                <a:latin typeface="+mn-lt"/>
                <a:ea typeface="+mn-ea"/>
                <a:cs typeface="+mn-cs"/>
              </a:rPr>
              <a:t>implantation </a:t>
            </a:r>
            <a:r>
              <a:rPr lang="fr-FR" sz="1400" kern="1200" dirty="0" smtClean="0">
                <a:solidFill>
                  <a:schemeClr val="tx1"/>
                </a:solidFill>
                <a:effectLst/>
                <a:latin typeface="+mn-lt"/>
                <a:ea typeface="+mn-ea"/>
                <a:cs typeface="+mn-cs"/>
              </a:rPr>
              <a:t>correspondant « à la concrétisation sur le terrain de la volonté affirmée, lors de la phase d’adoption, de s’engager dans un processus conduisant à une modification des pratiques éducatives […] cette phase se traduit naturellement par des modifications perceptibles au niveau des pratiques éducatives mais aussi de l’environnement dans lequel ces pratiques prennent place » ;</a:t>
            </a:r>
          </a:p>
          <a:p>
            <a:pPr lvl="0" algn="just"/>
            <a:r>
              <a:rPr lang="fr-FR" sz="1400" kern="1200" dirty="0" smtClean="0">
                <a:solidFill>
                  <a:schemeClr val="tx1"/>
                </a:solidFill>
                <a:effectLst/>
                <a:latin typeface="+mn-lt"/>
                <a:ea typeface="+mn-ea"/>
                <a:cs typeface="+mn-cs"/>
              </a:rPr>
              <a:t>La </a:t>
            </a:r>
            <a:r>
              <a:rPr lang="fr-FR" sz="1400" i="1" kern="1200" dirty="0" smtClean="0">
                <a:solidFill>
                  <a:schemeClr val="tx1"/>
                </a:solidFill>
                <a:effectLst/>
                <a:latin typeface="+mn-lt"/>
                <a:ea typeface="+mn-ea"/>
                <a:cs typeface="+mn-cs"/>
              </a:rPr>
              <a:t>routinisation</a:t>
            </a:r>
            <a:r>
              <a:rPr lang="fr-FR" sz="1400" kern="1200" dirty="0" smtClean="0">
                <a:solidFill>
                  <a:schemeClr val="tx1"/>
                </a:solidFill>
                <a:effectLst/>
                <a:latin typeface="+mn-lt"/>
                <a:ea typeface="+mn-ea"/>
                <a:cs typeface="+mn-cs"/>
              </a:rPr>
              <a:t> se caractérisant par le fait que « le recours aux nouvelles pratiques s’opère sur une base régulière et intégrée aux activités scolaires habituelles sans exiger pour cela un support externe de la part d’une équipe de recherche ou d’animation pédagogique ».</a:t>
            </a:r>
          </a:p>
          <a:p>
            <a:pPr algn="just"/>
            <a:r>
              <a:rPr lang="fr-FR" sz="1400" kern="1200" dirty="0" smtClean="0">
                <a:solidFill>
                  <a:schemeClr val="tx1"/>
                </a:solidFill>
                <a:effectLst/>
                <a:latin typeface="+mn-lt"/>
                <a:ea typeface="+mn-ea"/>
                <a:cs typeface="+mn-cs"/>
              </a:rPr>
              <a:t> </a:t>
            </a:r>
          </a:p>
          <a:p>
            <a:pPr algn="just"/>
            <a:r>
              <a:rPr lang="fr-FR" sz="1400" kern="1200" dirty="0" err="1" smtClean="0">
                <a:solidFill>
                  <a:schemeClr val="tx1"/>
                </a:solidFill>
                <a:effectLst/>
                <a:latin typeface="+mn-lt"/>
                <a:ea typeface="+mn-ea"/>
                <a:cs typeface="+mn-cs"/>
              </a:rPr>
              <a:t>Depover</a:t>
            </a:r>
            <a:r>
              <a:rPr lang="fr-FR" sz="1400" kern="1200" dirty="0" smtClean="0">
                <a:solidFill>
                  <a:schemeClr val="tx1"/>
                </a:solidFill>
                <a:effectLst/>
                <a:latin typeface="+mn-lt"/>
                <a:ea typeface="+mn-ea"/>
                <a:cs typeface="+mn-cs"/>
              </a:rPr>
              <a:t>, </a:t>
            </a:r>
            <a:r>
              <a:rPr lang="fr-FR" sz="1400" kern="1200" dirty="0" err="1" smtClean="0">
                <a:solidFill>
                  <a:schemeClr val="tx1"/>
                </a:solidFill>
                <a:effectLst/>
                <a:latin typeface="+mn-lt"/>
                <a:ea typeface="+mn-ea"/>
                <a:cs typeface="+mn-cs"/>
              </a:rPr>
              <a:t>Strebelle</a:t>
            </a:r>
            <a:r>
              <a:rPr lang="fr-FR" sz="1400" kern="1200" dirty="0" smtClean="0">
                <a:solidFill>
                  <a:schemeClr val="tx1"/>
                </a:solidFill>
                <a:effectLst/>
                <a:latin typeface="+mn-lt"/>
                <a:ea typeface="+mn-ea"/>
                <a:cs typeface="+mn-cs"/>
              </a:rPr>
              <a:t> et De Lièvre ont enrichi ce modèle en 2007 en prenant en compte la place des réseaux et des communautés comme lieux de négociation des changements et des pratiques. Dans cette seconde version de leur modèle, les auteurs insistent également sur le caractère itératif et non linéaire du développement des usages. De plus, les dénominations des différents niveaux d’intégration de l’innovation (</a:t>
            </a:r>
            <a:r>
              <a:rPr lang="fr-FR" sz="1400" i="1" kern="1200" dirty="0" smtClean="0">
                <a:solidFill>
                  <a:schemeClr val="tx1"/>
                </a:solidFill>
                <a:effectLst/>
                <a:latin typeface="+mn-lt"/>
                <a:ea typeface="+mn-ea"/>
                <a:cs typeface="+mn-cs"/>
              </a:rPr>
              <a:t>appropriation</a:t>
            </a:r>
            <a:r>
              <a:rPr lang="fr-FR" sz="1400" kern="1200" dirty="0" smtClean="0">
                <a:solidFill>
                  <a:schemeClr val="tx1"/>
                </a:solidFill>
                <a:effectLst/>
                <a:latin typeface="+mn-lt"/>
                <a:ea typeface="+mn-ea"/>
                <a:cs typeface="+mn-cs"/>
              </a:rPr>
              <a:t> pour le niveau 1, </a:t>
            </a:r>
            <a:r>
              <a:rPr lang="fr-FR" sz="1400" i="1" kern="1200" dirty="0" smtClean="0">
                <a:solidFill>
                  <a:schemeClr val="tx1"/>
                </a:solidFill>
                <a:effectLst/>
                <a:latin typeface="+mn-lt"/>
                <a:ea typeface="+mn-ea"/>
                <a:cs typeface="+mn-cs"/>
              </a:rPr>
              <a:t>structuration</a:t>
            </a:r>
            <a:r>
              <a:rPr lang="fr-FR" sz="1400" kern="1200" dirty="0" smtClean="0">
                <a:solidFill>
                  <a:schemeClr val="tx1"/>
                </a:solidFill>
                <a:effectLst/>
                <a:latin typeface="+mn-lt"/>
                <a:ea typeface="+mn-ea"/>
                <a:cs typeface="+mn-cs"/>
              </a:rPr>
              <a:t> pour le niveau 2 et </a:t>
            </a:r>
            <a:r>
              <a:rPr lang="fr-FR" sz="1400" i="1" kern="1200" dirty="0" smtClean="0">
                <a:solidFill>
                  <a:schemeClr val="tx1"/>
                </a:solidFill>
                <a:effectLst/>
                <a:latin typeface="+mn-lt"/>
                <a:ea typeface="+mn-ea"/>
                <a:cs typeface="+mn-cs"/>
              </a:rPr>
              <a:t>diffusion</a:t>
            </a:r>
            <a:r>
              <a:rPr lang="fr-FR" sz="1400" kern="1200" dirty="0" smtClean="0">
                <a:solidFill>
                  <a:schemeClr val="tx1"/>
                </a:solidFill>
                <a:effectLst/>
                <a:latin typeface="+mn-lt"/>
                <a:ea typeface="+mn-ea"/>
                <a:cs typeface="+mn-cs"/>
              </a:rPr>
              <a:t> pour le niveau 3) ont été modifiées pour un ensemble de raisons. </a:t>
            </a:r>
          </a:p>
          <a:p>
            <a:pPr algn="just"/>
            <a:r>
              <a:rPr lang="fr-FR" sz="1400" kern="1200" dirty="0" smtClean="0">
                <a:solidFill>
                  <a:schemeClr val="tx1"/>
                </a:solidFill>
                <a:effectLst/>
                <a:latin typeface="+mn-lt"/>
                <a:ea typeface="+mn-ea"/>
                <a:cs typeface="+mn-cs"/>
              </a:rPr>
              <a:t> </a:t>
            </a:r>
          </a:p>
          <a:p>
            <a:pPr algn="just"/>
            <a:r>
              <a:rPr lang="fr-FR" sz="1400" kern="1200" dirty="0" smtClean="0">
                <a:solidFill>
                  <a:schemeClr val="tx1"/>
                </a:solidFill>
                <a:effectLst/>
                <a:latin typeface="+mn-lt"/>
                <a:ea typeface="+mn-ea"/>
                <a:cs typeface="+mn-cs"/>
              </a:rPr>
              <a:t>Davantage techno-centré, le modèle initial reposait sur l’idée que « l’innovation se déroulerait au sein d’un microsystème clairement identifiable et isolable des autres systèmes susceptibles d’agir sur le processus d’innovation » (2007, p.149). Le modèle proposé en 2007 s’oriente vers une perspective socioconstructiviste et rend compte d’un processus d’innovation s’articulant sur une dynamique de réseaux d’acteurs. Dans le cadre de ce réseau, chacun s’investit différemment selon ses valeurs, ses réticences, ses propres attentes, mais aussi en fonction des échanges établis au sein des réseaux auxquels il sera associé. Dans notre recherche, nous n’envisageons que partiellement la dynamique de réseaux d’acteurs puisque nous nous sommes centrés sur les usages individuels d’outils et non sur les usages collectifs. Toutefois, nous avons souhaité prendre en compte les activités de collaboration professionnelle engagées entre enseignants (niveau de dépendance ou d’aide vis-à-vis des autres) en dehors des activités pédagogiques menées avec les élèves ainsi que les activités socioconstructivistes menées en classe avec les élèves.</a:t>
            </a:r>
          </a:p>
          <a:p>
            <a:pPr algn="just"/>
            <a:r>
              <a:rPr lang="fr-FR" sz="1400" kern="1200" dirty="0" smtClean="0">
                <a:solidFill>
                  <a:schemeClr val="tx1"/>
                </a:solidFill>
                <a:effectLst/>
                <a:latin typeface="+mn-lt"/>
                <a:ea typeface="+mn-ea"/>
                <a:cs typeface="+mn-cs"/>
              </a:rPr>
              <a:t>Du point de vue terminologique, </a:t>
            </a:r>
            <a:r>
              <a:rPr lang="fr-FR" sz="1400" i="1" kern="1200" dirty="0" smtClean="0">
                <a:solidFill>
                  <a:schemeClr val="tx1"/>
                </a:solidFill>
                <a:effectLst/>
                <a:latin typeface="+mn-lt"/>
                <a:ea typeface="+mn-ea"/>
                <a:cs typeface="+mn-cs"/>
              </a:rPr>
              <a:t>l’appropriation </a:t>
            </a:r>
            <a:r>
              <a:rPr lang="fr-FR" sz="1400" kern="1200" dirty="0" smtClean="0">
                <a:solidFill>
                  <a:schemeClr val="tx1"/>
                </a:solidFill>
                <a:effectLst/>
                <a:latin typeface="+mn-lt"/>
                <a:ea typeface="+mn-ea"/>
                <a:cs typeface="+mn-cs"/>
              </a:rPr>
              <a:t>est une première mise en contact des acteurs avec le prototype d’innovation. </a:t>
            </a:r>
            <a:r>
              <a:rPr lang="fr-FR" sz="1400" i="1" kern="1200" dirty="0" smtClean="0">
                <a:solidFill>
                  <a:schemeClr val="tx1"/>
                </a:solidFill>
                <a:effectLst/>
                <a:latin typeface="+mn-lt"/>
                <a:ea typeface="+mn-ea"/>
                <a:cs typeface="+mn-cs"/>
              </a:rPr>
              <a:t>La structuration </a:t>
            </a:r>
            <a:r>
              <a:rPr lang="fr-FR" sz="1400" kern="1200" dirty="0" smtClean="0">
                <a:solidFill>
                  <a:schemeClr val="tx1"/>
                </a:solidFill>
                <a:effectLst/>
                <a:latin typeface="+mn-lt"/>
                <a:ea typeface="+mn-ea"/>
                <a:cs typeface="+mn-cs"/>
              </a:rPr>
              <a:t>des usages permet de dégager les usages qui seront les plus porteurs à la consolidation des réseaux d’acteurs. </a:t>
            </a:r>
            <a:r>
              <a:rPr lang="fr-FR" sz="1400" i="1" kern="1200" dirty="0" smtClean="0">
                <a:solidFill>
                  <a:schemeClr val="tx1"/>
                </a:solidFill>
                <a:effectLst/>
                <a:latin typeface="+mn-lt"/>
                <a:ea typeface="+mn-ea"/>
                <a:cs typeface="+mn-cs"/>
              </a:rPr>
              <a:t>La diffusion </a:t>
            </a:r>
            <a:r>
              <a:rPr lang="fr-FR" sz="1400" kern="1200" dirty="0" smtClean="0">
                <a:solidFill>
                  <a:schemeClr val="tx1"/>
                </a:solidFill>
                <a:effectLst/>
                <a:latin typeface="+mn-lt"/>
                <a:ea typeface="+mn-ea"/>
                <a:cs typeface="+mn-cs"/>
              </a:rPr>
              <a:t>est une phase de stabilisation des usages qui reste ouverte aux changements et à l’intégration de nouveau usages. Ainsi, les enseignants s’approprient les ENT lors de la phase 1 du processus, puis structurent leurs pratiques en phase 2 et, enfin, les enrichissent et les intensifient lors de la phase 3, de diffusion. Nous considérons ici que le concept de diffusion des usages correspond à celui de généralisation. Nous retiendrons qu’il s’agit du stade le plus avancé en matière d’intégration des TIC, à savoir que, dans cette configuration, les </a:t>
            </a:r>
            <a:endParaRPr lang="fr-FR" sz="1400" dirty="0"/>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15</a:t>
            </a:fld>
            <a:endParaRPr lang="fr-FR"/>
          </a:p>
        </p:txBody>
      </p:sp>
    </p:spTree>
    <p:extLst>
      <p:ext uri="{BB962C8B-B14F-4D97-AF65-F5344CB8AC3E}">
        <p14:creationId xmlns:p14="http://schemas.microsoft.com/office/powerpoint/2010/main" val="1966120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16</a:t>
            </a:fld>
            <a:endParaRPr lang="fr-FR"/>
          </a:p>
        </p:txBody>
      </p:sp>
    </p:spTree>
    <p:extLst>
      <p:ext uri="{BB962C8B-B14F-4D97-AF65-F5344CB8AC3E}">
        <p14:creationId xmlns:p14="http://schemas.microsoft.com/office/powerpoint/2010/main" val="3410676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Proposer aux participants de placer les concepts sur lesquels ils travaillent </a:t>
            </a:r>
            <a:endParaRPr lang="fr-FR" dirty="0"/>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17</a:t>
            </a:fld>
            <a:endParaRPr lang="fr-FR"/>
          </a:p>
        </p:txBody>
      </p:sp>
    </p:spTree>
    <p:extLst>
      <p:ext uri="{BB962C8B-B14F-4D97-AF65-F5344CB8AC3E}">
        <p14:creationId xmlns:p14="http://schemas.microsoft.com/office/powerpoint/2010/main" val="3966671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18</a:t>
            </a:fld>
            <a:endParaRPr lang="fr-FR"/>
          </a:p>
        </p:txBody>
      </p:sp>
    </p:spTree>
    <p:extLst>
      <p:ext uri="{BB962C8B-B14F-4D97-AF65-F5344CB8AC3E}">
        <p14:creationId xmlns:p14="http://schemas.microsoft.com/office/powerpoint/2010/main" val="1500008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19</a:t>
            </a:fld>
            <a:endParaRPr lang="fr-FR"/>
          </a:p>
        </p:txBody>
      </p:sp>
    </p:spTree>
    <p:extLst>
      <p:ext uri="{BB962C8B-B14F-4D97-AF65-F5344CB8AC3E}">
        <p14:creationId xmlns:p14="http://schemas.microsoft.com/office/powerpoint/2010/main" val="2168108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lnSpc>
                <a:spcPct val="150000"/>
              </a:lnSpc>
            </a:pPr>
            <a:r>
              <a:rPr lang="fr-FR" sz="1200" dirty="0" smtClean="0"/>
              <a:t>Au cours des trois dernières décennies, des chercheurs de diverses disciplines (sciences de l’éducation, sciences de l’information et la communication, sciences cognitives, philosophie, linguistique, sciences du langage, mathématique, informatique etc.) ont fait progresser nos connaissances sur les conditions propices ou défavorables au développement des TIC dans l’enseignement et la formation. </a:t>
            </a:r>
          </a:p>
          <a:p>
            <a:pPr algn="just">
              <a:lnSpc>
                <a:spcPct val="150000"/>
              </a:lnSpc>
            </a:pPr>
            <a:r>
              <a:rPr lang="fr-FR" sz="1200" dirty="0" err="1" smtClean="0"/>
              <a:t>Albero</a:t>
            </a:r>
            <a:r>
              <a:rPr lang="fr-FR" sz="1200" dirty="0" smtClean="0"/>
              <a:t> dans une  note de synthèse parue en 2004</a:t>
            </a:r>
            <a:r>
              <a:rPr lang="fr-FR" sz="1200" baseline="0" dirty="0" smtClean="0"/>
              <a:t> </a:t>
            </a:r>
            <a:r>
              <a:rPr lang="fr-FR" sz="1200" dirty="0" smtClean="0"/>
              <a:t>sur le rapport entre technologies et formation, insiste sur le fait que, bien que ce champ de recherches soit éclaté et que technologies et formation ne fassent pas toujours « bon ménage », les recherches se sont structurées, depuis une trentaine d’années, autour de quatre grandes orientations</a:t>
            </a:r>
            <a:r>
              <a:rPr lang="fr-FR" sz="1200" baseline="0" dirty="0" smtClean="0"/>
              <a:t> : </a:t>
            </a:r>
            <a:r>
              <a:rPr lang="fr-FR" sz="1200" dirty="0" smtClean="0"/>
              <a:t/>
            </a:r>
            <a:br>
              <a:rPr lang="fr-FR" sz="1200" dirty="0" smtClean="0"/>
            </a:br>
            <a:r>
              <a:rPr lang="fr-FR" sz="1200" dirty="0" smtClean="0"/>
              <a:t/>
            </a:r>
            <a:br>
              <a:rPr lang="fr-FR" sz="1200" dirty="0" smtClean="0"/>
            </a:br>
            <a:r>
              <a:rPr lang="fr-FR" sz="1200" dirty="0" smtClean="0"/>
              <a:t>La première orientation émerge d’un ensemble de travaux dont l’ancrage est philosophique et pose les bases d’une réflexion éthique ou politique. Au regard des finalités de l’innovation technique, certains travaux (Lévy, 1987) font l’apologie de ces technologies et, à l’inverse, d’autres discours sont fortement critiques et mettent en évidence leurs écueils d’un point de vue éthique et/ou politique, par exemple, le risque de fracture sociale générée par les inégalités socio-culturelles des utilisateurs. </a:t>
            </a:r>
            <a:br>
              <a:rPr lang="fr-FR" sz="1200" dirty="0" smtClean="0"/>
            </a:br>
            <a:r>
              <a:rPr lang="fr-FR" sz="1200" dirty="0" smtClean="0"/>
              <a:t> </a:t>
            </a:r>
            <a:br>
              <a:rPr lang="fr-FR" sz="1200" dirty="0" smtClean="0"/>
            </a:br>
            <a:r>
              <a:rPr lang="fr-FR" sz="1200" dirty="0" smtClean="0"/>
              <a:t>La deuxième orientation s’inscrit dans une réflexion de nature « épistémologique qui interroge les cadres théoriques et les conditions dans lesquels les savoirs sont produits et diffusés </a:t>
            </a:r>
            <a:r>
              <a:rPr lang="fr-FR" sz="1200" i="1" dirty="0" smtClean="0"/>
              <a:t>»</a:t>
            </a:r>
            <a:r>
              <a:rPr lang="fr-FR" sz="1200" dirty="0" smtClean="0"/>
              <a:t> (</a:t>
            </a:r>
            <a:r>
              <a:rPr lang="fr-FR" sz="1200" dirty="0" err="1" smtClean="0"/>
              <a:t>Albero</a:t>
            </a:r>
            <a:r>
              <a:rPr lang="fr-FR" sz="1200" dirty="0" smtClean="0"/>
              <a:t>, 2004, p. 15-16). Par exemple, pour Monique </a:t>
            </a:r>
            <a:r>
              <a:rPr lang="fr-FR" sz="1200" dirty="0" err="1" smtClean="0"/>
              <a:t>Linard</a:t>
            </a:r>
            <a:r>
              <a:rPr lang="fr-FR" sz="1200" dirty="0" smtClean="0"/>
              <a:t> (1996), il s’agit de réfléchir avant tout sur les fondements théoriques de la médiation dans les dispositifs intégrant des TIC. En effet, selon l’auteur une place trop importante est accordée aux aspects techniques et gestionnaires au détriment des aspects cognitifs, pédagogiques et sociaux. </a:t>
            </a:r>
            <a:br>
              <a:rPr lang="fr-FR" sz="1200" dirty="0" smtClean="0"/>
            </a:br>
            <a:r>
              <a:rPr lang="fr-FR" sz="1200" dirty="0" smtClean="0"/>
              <a:t> </a:t>
            </a:r>
          </a:p>
          <a:p>
            <a:pPr algn="just">
              <a:lnSpc>
                <a:spcPct val="150000"/>
              </a:lnSpc>
            </a:pPr>
            <a:endParaRPr lang="fr-FR" sz="1200" kern="1200" dirty="0" smtClean="0">
              <a:solidFill>
                <a:schemeClr val="tx1"/>
              </a:solidFill>
              <a:latin typeface="+mn-lt"/>
              <a:ea typeface="+mn-ea"/>
              <a:cs typeface="+mn-cs"/>
            </a:endParaRPr>
          </a:p>
          <a:p>
            <a:pPr algn="just">
              <a:lnSpc>
                <a:spcPct val="150000"/>
              </a:lnSpc>
            </a:pPr>
            <a:r>
              <a:rPr lang="fr-FR" sz="1200" dirty="0" smtClean="0"/>
              <a:t>La troisième orientation, héritière de la cybernétique puis de l’intelligence artificielle, regroupait au départ des informaticiens, des mathématiciens, des psychologues, des neurophysiologistes, des anthropologues et des physiciens. Aujourd’hui, ces chercheurs, intéressés par les processus d’apprentissage, font partie d’une communauté de « recherches sur les Environnements informatiques pour l’apprentissage humain</a:t>
            </a:r>
            <a:r>
              <a:rPr lang="fr-FR" sz="1200" i="1" dirty="0" smtClean="0"/>
              <a:t> »</a:t>
            </a:r>
            <a:r>
              <a:rPr lang="fr-FR" sz="1200" dirty="0" smtClean="0"/>
              <a:t> identifiables dans le courant EIAH. Cette orientation s’intéresse aux principes de conception, au développement et à l’évaluation d’outils et de services utiles à l’apprentissage. Ces travaux sont issus de l’informatique et leur approche est généralement expérimentale. Les résultats tendent à déboucher sur la proposition de « modèles computationnels de processus didactiques » (</a:t>
            </a:r>
            <a:r>
              <a:rPr lang="fr-FR" sz="1200" dirty="0" err="1" smtClean="0"/>
              <a:t>Balacheff</a:t>
            </a:r>
            <a:r>
              <a:rPr lang="fr-FR" sz="1200" dirty="0" smtClean="0"/>
              <a:t>, 2001, cité par </a:t>
            </a:r>
            <a:r>
              <a:rPr lang="fr-FR" sz="1200" dirty="0" err="1" smtClean="0"/>
              <a:t>Albero</a:t>
            </a:r>
            <a:r>
              <a:rPr lang="fr-FR" sz="1200" dirty="0" smtClean="0"/>
              <a:t>, 2004) qui s’attachent à analyser différents types d’environnements informatiques du point de vue de la transmission des savoirs.   </a:t>
            </a:r>
            <a:br>
              <a:rPr lang="fr-FR" sz="1200" dirty="0" smtClean="0"/>
            </a:br>
            <a:r>
              <a:rPr lang="fr-FR" sz="1200" dirty="0" smtClean="0"/>
              <a:t> </a:t>
            </a:r>
            <a:br>
              <a:rPr lang="fr-FR" sz="1200" dirty="0" smtClean="0"/>
            </a:br>
            <a:r>
              <a:rPr lang="fr-FR" sz="1200" dirty="0" smtClean="0"/>
              <a:t>La quatrième orientation, s’intéressant aux « usages sociaux des technologies», constitue le courant des Sciences humaines et sociales (SHS). Les analyses sont le plus souvent conduites dans un contexte d’usage, à partir d’enquêtes menées auprès des utilisateurs. Ces recherches portent sur les conditions d’appropriation de l’innovation technique et ses incidences sur les conditions de vie, de travail, de communication et d’apprentissage. A l’interface des orientations SHS et EIAH, on repère l’ergonomie qui s’intéresse à l’utilisabilité de ces technologies. Dans cette perspective, il s’agit de procéder à une analyse « en cours d’action » (</a:t>
            </a:r>
            <a:r>
              <a:rPr lang="fr-FR" sz="1200" dirty="0" err="1" smtClean="0"/>
              <a:t>Theureau</a:t>
            </a:r>
            <a:r>
              <a:rPr lang="fr-FR" sz="1200" dirty="0" smtClean="0"/>
              <a:t>, 1992, cité par </a:t>
            </a:r>
            <a:r>
              <a:rPr lang="fr-FR" sz="1200" dirty="0" err="1" smtClean="0"/>
              <a:t>Albero</a:t>
            </a:r>
            <a:r>
              <a:rPr lang="fr-FR" sz="1200" dirty="0" smtClean="0"/>
              <a:t>, 2004). L’approche ergonomique permet de faire évoluer les artefacts élaborés par les concepteurs en tenant compte du point de vue de l’utilisateur.</a:t>
            </a:r>
          </a:p>
          <a:p>
            <a:pPr algn="just">
              <a:lnSpc>
                <a:spcPct val="150000"/>
              </a:lnSpc>
            </a:pPr>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2</a:t>
            </a:fld>
            <a:endParaRPr lang="fr-FR"/>
          </a:p>
        </p:txBody>
      </p:sp>
    </p:spTree>
    <p:extLst>
      <p:ext uri="{BB962C8B-B14F-4D97-AF65-F5344CB8AC3E}">
        <p14:creationId xmlns:p14="http://schemas.microsoft.com/office/powerpoint/2010/main" val="1519566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lnSpc>
                <a:spcPct val="150000"/>
              </a:lnSpc>
            </a:pPr>
            <a:r>
              <a:rPr lang="fr-FR" sz="1200" dirty="0" smtClean="0"/>
              <a:t>Nos travaux s’inscrivent dans cette dernière orientation et ils se préoccupent des usages</a:t>
            </a:r>
            <a:r>
              <a:rPr lang="fr-FR" sz="1200" i="1" dirty="0" smtClean="0"/>
              <a:t> </a:t>
            </a:r>
            <a:r>
              <a:rPr lang="fr-FR" sz="1200" dirty="0" smtClean="0"/>
              <a:t>des TIC du double point de vue des sciences de l’éducation et de la psychologie cognitive. S’intéresser aux usages signifie pour nous que le regard du chercheur peut tout aussi bien se porter sur des actions en cours que sur des actions futures telles qu’elles sont conçues ou mentalisées par le concepteur du dispositif. Selon Tricot et </a:t>
            </a:r>
            <a:r>
              <a:rPr lang="fr-FR" sz="1200" dirty="0" err="1" smtClean="0"/>
              <a:t>Plégat-Soutjis</a:t>
            </a:r>
            <a:r>
              <a:rPr lang="fr-FR" sz="1200" dirty="0" smtClean="0"/>
              <a:t> (2003, p. 14), la psychologie cognitive permet d’apporter des réponses à un ensemble de questions ayant trait à la conception, à la mise</a:t>
            </a:r>
            <a:r>
              <a:rPr lang="fr-FR" sz="1200" baseline="0" dirty="0" smtClean="0"/>
              <a:t> en œuvre ou à l’évaluation</a:t>
            </a:r>
            <a:r>
              <a:rPr lang="fr-FR" sz="1200" dirty="0" smtClean="0"/>
              <a:t> de dispositifs de formation utilisant les TIC,</a:t>
            </a:r>
            <a:r>
              <a:rPr lang="fr-FR" sz="1200" baseline="0" dirty="0" smtClean="0"/>
              <a:t> s</a:t>
            </a:r>
            <a:r>
              <a:rPr lang="fr-FR" sz="1200" dirty="0" smtClean="0"/>
              <a:t>elon les 6 domaines suivants :</a:t>
            </a:r>
            <a:r>
              <a:rPr lang="fr-FR" sz="1200" baseline="0" dirty="0" smtClean="0"/>
              <a:t> </a:t>
            </a:r>
            <a:r>
              <a:rPr lang="fr-FR" sz="1200" dirty="0" smtClean="0"/>
              <a:t/>
            </a:r>
            <a:br>
              <a:rPr lang="fr-FR" sz="1200" dirty="0" smtClean="0"/>
            </a:br>
            <a:endParaRPr lang="fr-FR"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3</a:t>
            </a:fld>
            <a:endParaRPr lang="fr-FR"/>
          </a:p>
        </p:txBody>
      </p:sp>
    </p:spTree>
    <p:extLst>
      <p:ext uri="{BB962C8B-B14F-4D97-AF65-F5344CB8AC3E}">
        <p14:creationId xmlns:p14="http://schemas.microsoft.com/office/powerpoint/2010/main" val="2493536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4</a:t>
            </a:fld>
            <a:endParaRPr lang="fr-FR"/>
          </a:p>
        </p:txBody>
      </p:sp>
    </p:spTree>
    <p:extLst>
      <p:ext uri="{BB962C8B-B14F-4D97-AF65-F5344CB8AC3E}">
        <p14:creationId xmlns:p14="http://schemas.microsoft.com/office/powerpoint/2010/main" val="1410757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400" dirty="0" smtClean="0">
                <a:solidFill>
                  <a:srgbClr val="000000"/>
                </a:solidFill>
                <a:latin typeface="+mn-lt"/>
              </a:rPr>
              <a:t>les critères de l'</a:t>
            </a:r>
            <a:r>
              <a:rPr lang="fr-FR" sz="1400" dirty="0" err="1" smtClean="0">
                <a:solidFill>
                  <a:srgbClr val="000000"/>
                </a:solidFill>
                <a:latin typeface="+mn-lt"/>
              </a:rPr>
              <a:t>utilisabilté</a:t>
            </a:r>
            <a:r>
              <a:rPr lang="fr-FR" sz="1400" dirty="0" smtClean="0">
                <a:solidFill>
                  <a:srgbClr val="000000"/>
                </a:solidFill>
                <a:latin typeface="+mn-lt"/>
              </a:rPr>
              <a:t> sont :</a:t>
            </a:r>
          </a:p>
          <a:p>
            <a:pPr marL="285750" indent="-285750">
              <a:buFont typeface="Arial" panose="020B0604020202020204" pitchFamily="34" charset="0"/>
              <a:buChar char="•"/>
            </a:pPr>
            <a:r>
              <a:rPr lang="fr-FR" sz="1400" dirty="0" smtClean="0">
                <a:solidFill>
                  <a:srgbClr val="000000"/>
                </a:solidFill>
                <a:latin typeface="+mn-lt"/>
              </a:rPr>
              <a:t>l'efficacité : le produit autorise ses utilisateurs d'atteindre le résultat prévu ;</a:t>
            </a:r>
          </a:p>
          <a:p>
            <a:pPr marL="285750" indent="-285750">
              <a:buFont typeface="Arial" panose="020B0604020202020204" pitchFamily="34" charset="0"/>
              <a:buChar char="•"/>
            </a:pPr>
            <a:r>
              <a:rPr lang="fr-FR" sz="1400" dirty="0" smtClean="0">
                <a:solidFill>
                  <a:srgbClr val="000000"/>
                </a:solidFill>
                <a:latin typeface="+mn-lt"/>
              </a:rPr>
              <a:t>l'efficience : atteint le résultat avec un effort moindre requiert un temps minimal</a:t>
            </a:r>
          </a:p>
          <a:p>
            <a:pPr marL="285750" indent="-285750">
              <a:buFont typeface="Arial" panose="020B0604020202020204" pitchFamily="34" charset="0"/>
              <a:buChar char="•"/>
            </a:pPr>
            <a:r>
              <a:rPr lang="fr-FR" sz="1400" dirty="0" smtClean="0">
                <a:solidFill>
                  <a:srgbClr val="000000"/>
                </a:solidFill>
                <a:latin typeface="+mn-lt"/>
              </a:rPr>
              <a:t>la satisfaction : confort évaluation subjective de l'interaction pour l'utilisateur</a:t>
            </a:r>
          </a:p>
          <a:p>
            <a:endParaRPr lang="fr-FR" sz="1400" dirty="0" smtClean="0">
              <a:solidFill>
                <a:srgbClr val="000000"/>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latin typeface="+mn-lt"/>
              </a:rPr>
              <a:t>le courant sociologique est le premier à se questionner sur les notions d’acceptation de résistance au changement.</a:t>
            </a:r>
          </a:p>
          <a:p>
            <a:endParaRPr lang="fr-FR" sz="1400" dirty="0" smtClean="0">
              <a:latin typeface="+mn-lt"/>
            </a:endParaRPr>
          </a:p>
          <a:p>
            <a:endParaRPr lang="fr-FR" sz="1400" dirty="0">
              <a:latin typeface="+mn-lt"/>
            </a:endParaRPr>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5</a:t>
            </a:fld>
            <a:endParaRPr lang="fr-FR"/>
          </a:p>
        </p:txBody>
      </p:sp>
    </p:spTree>
    <p:extLst>
      <p:ext uri="{BB962C8B-B14F-4D97-AF65-F5344CB8AC3E}">
        <p14:creationId xmlns:p14="http://schemas.microsoft.com/office/powerpoint/2010/main" val="1716065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6</a:t>
            </a:fld>
            <a:endParaRPr lang="fr-FR"/>
          </a:p>
        </p:txBody>
      </p:sp>
    </p:spTree>
    <p:extLst>
      <p:ext uri="{BB962C8B-B14F-4D97-AF65-F5344CB8AC3E}">
        <p14:creationId xmlns:p14="http://schemas.microsoft.com/office/powerpoint/2010/main" val="784304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7</a:t>
            </a:fld>
            <a:endParaRPr lang="fr-FR"/>
          </a:p>
        </p:txBody>
      </p:sp>
    </p:spTree>
    <p:extLst>
      <p:ext uri="{BB962C8B-B14F-4D97-AF65-F5344CB8AC3E}">
        <p14:creationId xmlns:p14="http://schemas.microsoft.com/office/powerpoint/2010/main" val="2871716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8</a:t>
            </a:fld>
            <a:endParaRPr lang="fr-FR"/>
          </a:p>
        </p:txBody>
      </p:sp>
    </p:spTree>
    <p:extLst>
      <p:ext uri="{BB962C8B-B14F-4D97-AF65-F5344CB8AC3E}">
        <p14:creationId xmlns:p14="http://schemas.microsoft.com/office/powerpoint/2010/main" val="1820843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DBFC91C-264B-4093-8BC6-4C57FA834271}" type="slidenum">
              <a:rPr lang="fr-FR" smtClean="0"/>
              <a:t>9</a:t>
            </a:fld>
            <a:endParaRPr lang="fr-FR"/>
          </a:p>
        </p:txBody>
      </p:sp>
    </p:spTree>
    <p:extLst>
      <p:ext uri="{BB962C8B-B14F-4D97-AF65-F5344CB8AC3E}">
        <p14:creationId xmlns:p14="http://schemas.microsoft.com/office/powerpoint/2010/main" val="2010318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38A9EB9-4825-4FD8-AF2A-E85DBC3C1285}" type="datetimeFigureOut">
              <a:rPr lang="fr-FR" smtClean="0"/>
              <a:t>15/09/2013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3EB463-4D83-47C9-A536-4AB25D430551}" type="slidenum">
              <a:rPr lang="fr-FR" smtClean="0"/>
              <a:t>‹N°›</a:t>
            </a:fld>
            <a:endParaRPr lang="fr-FR"/>
          </a:p>
        </p:txBody>
      </p:sp>
    </p:spTree>
    <p:extLst>
      <p:ext uri="{BB962C8B-B14F-4D97-AF65-F5344CB8AC3E}">
        <p14:creationId xmlns:p14="http://schemas.microsoft.com/office/powerpoint/2010/main" val="2977265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8A9EB9-4825-4FD8-AF2A-E85DBC3C1285}" type="datetimeFigureOut">
              <a:rPr lang="fr-FR" smtClean="0"/>
              <a:t>15/09/2013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3EB463-4D83-47C9-A536-4AB25D430551}" type="slidenum">
              <a:rPr lang="fr-FR" smtClean="0"/>
              <a:t>‹N°›</a:t>
            </a:fld>
            <a:endParaRPr lang="fr-FR"/>
          </a:p>
        </p:txBody>
      </p:sp>
    </p:spTree>
    <p:extLst>
      <p:ext uri="{BB962C8B-B14F-4D97-AF65-F5344CB8AC3E}">
        <p14:creationId xmlns:p14="http://schemas.microsoft.com/office/powerpoint/2010/main" val="316597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8A9EB9-4825-4FD8-AF2A-E85DBC3C1285}" type="datetimeFigureOut">
              <a:rPr lang="fr-FR" smtClean="0"/>
              <a:t>15/09/2013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3EB463-4D83-47C9-A536-4AB25D430551}" type="slidenum">
              <a:rPr lang="fr-FR" smtClean="0"/>
              <a:t>‹N°›</a:t>
            </a:fld>
            <a:endParaRPr lang="fr-FR"/>
          </a:p>
        </p:txBody>
      </p:sp>
    </p:spTree>
    <p:extLst>
      <p:ext uri="{BB962C8B-B14F-4D97-AF65-F5344CB8AC3E}">
        <p14:creationId xmlns:p14="http://schemas.microsoft.com/office/powerpoint/2010/main" val="2882401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8A9EB9-4825-4FD8-AF2A-E85DBC3C1285}" type="datetimeFigureOut">
              <a:rPr lang="fr-FR" smtClean="0"/>
              <a:t>15/09/2013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3EB463-4D83-47C9-A536-4AB25D430551}" type="slidenum">
              <a:rPr lang="fr-FR" smtClean="0"/>
              <a:t>‹N°›</a:t>
            </a:fld>
            <a:endParaRPr lang="fr-FR"/>
          </a:p>
        </p:txBody>
      </p:sp>
    </p:spTree>
    <p:extLst>
      <p:ext uri="{BB962C8B-B14F-4D97-AF65-F5344CB8AC3E}">
        <p14:creationId xmlns:p14="http://schemas.microsoft.com/office/powerpoint/2010/main" val="274155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38A9EB9-4825-4FD8-AF2A-E85DBC3C1285}" type="datetimeFigureOut">
              <a:rPr lang="fr-FR" smtClean="0"/>
              <a:t>15/09/2013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3EB463-4D83-47C9-A536-4AB25D430551}" type="slidenum">
              <a:rPr lang="fr-FR" smtClean="0"/>
              <a:t>‹N°›</a:t>
            </a:fld>
            <a:endParaRPr lang="fr-FR"/>
          </a:p>
        </p:txBody>
      </p:sp>
    </p:spTree>
    <p:extLst>
      <p:ext uri="{BB962C8B-B14F-4D97-AF65-F5344CB8AC3E}">
        <p14:creationId xmlns:p14="http://schemas.microsoft.com/office/powerpoint/2010/main" val="3729934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38A9EB9-4825-4FD8-AF2A-E85DBC3C1285}" type="datetimeFigureOut">
              <a:rPr lang="fr-FR" smtClean="0"/>
              <a:t>15/09/2013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53EB463-4D83-47C9-A536-4AB25D430551}" type="slidenum">
              <a:rPr lang="fr-FR" smtClean="0"/>
              <a:t>‹N°›</a:t>
            </a:fld>
            <a:endParaRPr lang="fr-FR"/>
          </a:p>
        </p:txBody>
      </p:sp>
    </p:spTree>
    <p:extLst>
      <p:ext uri="{BB962C8B-B14F-4D97-AF65-F5344CB8AC3E}">
        <p14:creationId xmlns:p14="http://schemas.microsoft.com/office/powerpoint/2010/main" val="1014799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38A9EB9-4825-4FD8-AF2A-E85DBC3C1285}" type="datetimeFigureOut">
              <a:rPr lang="fr-FR" smtClean="0"/>
              <a:t>15/09/2013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53EB463-4D83-47C9-A536-4AB25D430551}" type="slidenum">
              <a:rPr lang="fr-FR" smtClean="0"/>
              <a:t>‹N°›</a:t>
            </a:fld>
            <a:endParaRPr lang="fr-FR"/>
          </a:p>
        </p:txBody>
      </p:sp>
    </p:spTree>
    <p:extLst>
      <p:ext uri="{BB962C8B-B14F-4D97-AF65-F5344CB8AC3E}">
        <p14:creationId xmlns:p14="http://schemas.microsoft.com/office/powerpoint/2010/main" val="3995248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38A9EB9-4825-4FD8-AF2A-E85DBC3C1285}" type="datetimeFigureOut">
              <a:rPr lang="fr-FR" smtClean="0"/>
              <a:t>15/09/2013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53EB463-4D83-47C9-A536-4AB25D430551}" type="slidenum">
              <a:rPr lang="fr-FR" smtClean="0"/>
              <a:t>‹N°›</a:t>
            </a:fld>
            <a:endParaRPr lang="fr-FR"/>
          </a:p>
        </p:txBody>
      </p:sp>
    </p:spTree>
    <p:extLst>
      <p:ext uri="{BB962C8B-B14F-4D97-AF65-F5344CB8AC3E}">
        <p14:creationId xmlns:p14="http://schemas.microsoft.com/office/powerpoint/2010/main" val="1182353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8A9EB9-4825-4FD8-AF2A-E85DBC3C1285}" type="datetimeFigureOut">
              <a:rPr lang="fr-FR" smtClean="0"/>
              <a:t>15/09/2013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53EB463-4D83-47C9-A536-4AB25D430551}" type="slidenum">
              <a:rPr lang="fr-FR" smtClean="0"/>
              <a:t>‹N°›</a:t>
            </a:fld>
            <a:endParaRPr lang="fr-FR"/>
          </a:p>
        </p:txBody>
      </p:sp>
    </p:spTree>
    <p:extLst>
      <p:ext uri="{BB962C8B-B14F-4D97-AF65-F5344CB8AC3E}">
        <p14:creationId xmlns:p14="http://schemas.microsoft.com/office/powerpoint/2010/main" val="3429025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8A9EB9-4825-4FD8-AF2A-E85DBC3C1285}" type="datetimeFigureOut">
              <a:rPr lang="fr-FR" smtClean="0"/>
              <a:t>15/09/2013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53EB463-4D83-47C9-A536-4AB25D430551}" type="slidenum">
              <a:rPr lang="fr-FR" smtClean="0"/>
              <a:t>‹N°›</a:t>
            </a:fld>
            <a:endParaRPr lang="fr-FR"/>
          </a:p>
        </p:txBody>
      </p:sp>
    </p:spTree>
    <p:extLst>
      <p:ext uri="{BB962C8B-B14F-4D97-AF65-F5344CB8AC3E}">
        <p14:creationId xmlns:p14="http://schemas.microsoft.com/office/powerpoint/2010/main" val="2864901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8A9EB9-4825-4FD8-AF2A-E85DBC3C1285}" type="datetimeFigureOut">
              <a:rPr lang="fr-FR" smtClean="0"/>
              <a:t>15/09/2013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53EB463-4D83-47C9-A536-4AB25D430551}" type="slidenum">
              <a:rPr lang="fr-FR" smtClean="0"/>
              <a:t>‹N°›</a:t>
            </a:fld>
            <a:endParaRPr lang="fr-FR"/>
          </a:p>
        </p:txBody>
      </p:sp>
    </p:spTree>
    <p:extLst>
      <p:ext uri="{BB962C8B-B14F-4D97-AF65-F5344CB8AC3E}">
        <p14:creationId xmlns:p14="http://schemas.microsoft.com/office/powerpoint/2010/main" val="2913369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8A9EB9-4825-4FD8-AF2A-E85DBC3C1285}" type="datetimeFigureOut">
              <a:rPr lang="fr-FR" smtClean="0"/>
              <a:t>15/09/2013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EB463-4D83-47C9-A536-4AB25D430551}" type="slidenum">
              <a:rPr lang="fr-FR" smtClean="0"/>
              <a:t>‹N°›</a:t>
            </a:fld>
            <a:endParaRPr lang="fr-FR"/>
          </a:p>
        </p:txBody>
      </p:sp>
    </p:spTree>
    <p:extLst>
      <p:ext uri="{BB962C8B-B14F-4D97-AF65-F5344CB8AC3E}">
        <p14:creationId xmlns:p14="http://schemas.microsoft.com/office/powerpoint/2010/main" val="1239751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tecfa.unige.ch/perso/mireille/papers/Betrancourt08_REF.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ticef.univ-lemans.fr/num/vol2003/tricot-07s/sticef_2003_tricot_07s.htm"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1.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809625"/>
            <a:ext cx="10515600" cy="1325563"/>
          </a:xfrm>
        </p:spPr>
        <p:txBody>
          <a:bodyPr>
            <a:normAutofit fontScale="90000"/>
          </a:bodyPr>
          <a:lstStyle/>
          <a:p>
            <a:r>
              <a:rPr lang="fr-FR" dirty="0" smtClean="0"/>
              <a:t>Vers une approche systémique de l’étude des usages des TIC en éducation : modèles théoriques convoqués</a:t>
            </a:r>
            <a:endParaRPr lang="fr-FR" dirty="0"/>
          </a:p>
        </p:txBody>
      </p:sp>
      <p:sp>
        <p:nvSpPr>
          <p:cNvPr id="3" name="Espace réservé du contenu 2"/>
          <p:cNvSpPr>
            <a:spLocks noGrp="1"/>
          </p:cNvSpPr>
          <p:nvPr>
            <p:ph idx="1"/>
          </p:nvPr>
        </p:nvSpPr>
        <p:spPr>
          <a:xfrm>
            <a:off x="838200" y="3327399"/>
            <a:ext cx="10515600" cy="2849563"/>
          </a:xfrm>
        </p:spPr>
        <p:txBody>
          <a:bodyPr>
            <a:normAutofit lnSpcReduction="10000"/>
          </a:bodyPr>
          <a:lstStyle/>
          <a:p>
            <a:pPr marL="0" indent="0">
              <a:buNone/>
            </a:pPr>
            <a:endParaRPr lang="fr-FR" dirty="0" smtClean="0"/>
          </a:p>
          <a:p>
            <a:pPr marL="0" indent="0" algn="r">
              <a:buNone/>
            </a:pPr>
            <a:r>
              <a:rPr lang="fr-FR" dirty="0" smtClean="0"/>
              <a:t>Françoise Poyet </a:t>
            </a:r>
          </a:p>
          <a:p>
            <a:pPr marL="0" indent="0" algn="r">
              <a:buNone/>
            </a:pPr>
            <a:endParaRPr lang="fr-FR" dirty="0"/>
          </a:p>
          <a:p>
            <a:pPr marL="0" indent="0" algn="r">
              <a:buNone/>
            </a:pPr>
            <a:r>
              <a:rPr lang="fr-FR" sz="2400" i="1" dirty="0" smtClean="0"/>
              <a:t>Maître de conférences </a:t>
            </a:r>
          </a:p>
          <a:p>
            <a:pPr marL="0" indent="0" algn="r">
              <a:buNone/>
            </a:pPr>
            <a:r>
              <a:rPr lang="fr-FR" sz="2400" i="1" dirty="0" smtClean="0"/>
              <a:t>en sciences de l’éducation</a:t>
            </a:r>
          </a:p>
          <a:p>
            <a:pPr marL="0" indent="0" algn="r">
              <a:buNone/>
            </a:pPr>
            <a:r>
              <a:rPr lang="fr-FR" dirty="0" smtClean="0"/>
              <a:t>ESPE-UCL1</a:t>
            </a:r>
            <a:endParaRPr lang="fr-FR"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1282" y="5610034"/>
            <a:ext cx="3602736" cy="1133856"/>
          </a:xfrm>
          <a:prstGeom prst="rect">
            <a:avLst/>
          </a:prstGeom>
        </p:spPr>
      </p:pic>
    </p:spTree>
    <p:extLst>
      <p:ext uri="{BB962C8B-B14F-4D97-AF65-F5344CB8AC3E}">
        <p14:creationId xmlns:p14="http://schemas.microsoft.com/office/powerpoint/2010/main" val="2484188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Des théories et des modèles pour </a:t>
            </a:r>
            <a:r>
              <a:rPr lang="fr-FR" dirty="0"/>
              <a:t>comprendre la construction des usages des TIC </a:t>
            </a:r>
          </a:p>
        </p:txBody>
      </p:sp>
      <p:sp>
        <p:nvSpPr>
          <p:cNvPr id="3" name="Espace réservé du contenu 2"/>
          <p:cNvSpPr>
            <a:spLocks noGrp="1"/>
          </p:cNvSpPr>
          <p:nvPr>
            <p:ph idx="1"/>
          </p:nvPr>
        </p:nvSpPr>
        <p:spPr>
          <a:xfrm>
            <a:off x="718930" y="2289452"/>
            <a:ext cx="10515600" cy="3316218"/>
          </a:xfrm>
        </p:spPr>
        <p:txBody>
          <a:bodyPr/>
          <a:lstStyle/>
          <a:p>
            <a:pPr algn="just"/>
            <a:r>
              <a:rPr lang="fr-FR" dirty="0" smtClean="0"/>
              <a:t>Dans le champ de la psychologie et de l’ergonomie : la théorie de </a:t>
            </a:r>
            <a:r>
              <a:rPr lang="fr-FR" dirty="0" err="1" smtClean="0"/>
              <a:t>Rabardel</a:t>
            </a:r>
            <a:r>
              <a:rPr lang="fr-FR" dirty="0"/>
              <a:t> </a:t>
            </a:r>
            <a:r>
              <a:rPr lang="fr-FR" dirty="0" smtClean="0"/>
              <a:t>(1995) de la genèse instrumentale.</a:t>
            </a:r>
          </a:p>
          <a:p>
            <a:endParaRPr lang="fr-FR" dirty="0"/>
          </a:p>
          <a:p>
            <a:pPr algn="just"/>
            <a:r>
              <a:rPr lang="fr-FR" dirty="0" smtClean="0"/>
              <a:t>Dans le champ des sciences de l’éducation : le modèle de l’innovation de </a:t>
            </a:r>
            <a:r>
              <a:rPr lang="fr-FR" dirty="0" err="1" smtClean="0"/>
              <a:t>Depover</a:t>
            </a:r>
            <a:r>
              <a:rPr lang="fr-FR" dirty="0" smtClean="0"/>
              <a:t> et </a:t>
            </a:r>
            <a:r>
              <a:rPr lang="fr-FR" dirty="0" err="1" smtClean="0"/>
              <a:t>Strebelle</a:t>
            </a:r>
            <a:r>
              <a:rPr lang="fr-FR" dirty="0" smtClean="0"/>
              <a:t> (1997) revu par </a:t>
            </a:r>
            <a:r>
              <a:rPr lang="fr-FR" dirty="0" err="1" smtClean="0"/>
              <a:t>Depover</a:t>
            </a:r>
            <a:r>
              <a:rPr lang="fr-FR" dirty="0"/>
              <a:t>, </a:t>
            </a:r>
            <a:r>
              <a:rPr lang="fr-FR" dirty="0" err="1"/>
              <a:t>Strebelle</a:t>
            </a:r>
            <a:r>
              <a:rPr lang="fr-FR" dirty="0"/>
              <a:t> et De </a:t>
            </a:r>
            <a:r>
              <a:rPr lang="fr-FR" dirty="0" smtClean="0"/>
              <a:t>Lièvre en  2007,  en 3 phases.</a:t>
            </a:r>
            <a:endParaRPr lang="fr-FR" dirty="0"/>
          </a:p>
        </p:txBody>
      </p:sp>
    </p:spTree>
    <p:extLst>
      <p:ext uri="{BB962C8B-B14F-4D97-AF65-F5344CB8AC3E}">
        <p14:creationId xmlns:p14="http://schemas.microsoft.com/office/powerpoint/2010/main" val="1733774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théorie de </a:t>
            </a:r>
            <a:r>
              <a:rPr lang="fr-FR" dirty="0" err="1" smtClean="0"/>
              <a:t>Rabardel</a:t>
            </a:r>
            <a:r>
              <a:rPr lang="fr-FR" dirty="0" smtClean="0"/>
              <a:t> (1995)</a:t>
            </a:r>
            <a:endParaRPr lang="fr-FR" dirty="0"/>
          </a:p>
        </p:txBody>
      </p:sp>
      <p:sp>
        <p:nvSpPr>
          <p:cNvPr id="3" name="Espace réservé du contenu 2"/>
          <p:cNvSpPr>
            <a:spLocks noGrp="1"/>
          </p:cNvSpPr>
          <p:nvPr>
            <p:ph idx="1"/>
          </p:nvPr>
        </p:nvSpPr>
        <p:spPr/>
        <p:txBody>
          <a:bodyPr/>
          <a:lstStyle/>
          <a:p>
            <a:pPr marL="0" indent="0">
              <a:buNone/>
            </a:pPr>
            <a:r>
              <a:rPr lang="fr-FR" dirty="0" smtClean="0"/>
              <a:t>La construction des usages des TIC est perçue comme une genèse instrumentale qui fait intervenir trois entités : </a:t>
            </a:r>
          </a:p>
          <a:p>
            <a:pPr marL="0" indent="0">
              <a:buNone/>
            </a:pPr>
            <a:endParaRPr lang="fr-FR" dirty="0" smtClean="0"/>
          </a:p>
          <a:p>
            <a:r>
              <a:rPr lang="fr-FR" dirty="0" smtClean="0"/>
              <a:t>Artefact</a:t>
            </a:r>
          </a:p>
          <a:p>
            <a:r>
              <a:rPr lang="fr-FR" dirty="0" smtClean="0"/>
              <a:t>Sujet</a:t>
            </a:r>
          </a:p>
          <a:p>
            <a:r>
              <a:rPr lang="fr-FR" dirty="0" smtClean="0"/>
              <a:t>Instrument</a:t>
            </a:r>
            <a:endParaRPr lang="fr-FR" dirty="0"/>
          </a:p>
        </p:txBody>
      </p:sp>
    </p:spTree>
    <p:extLst>
      <p:ext uri="{BB962C8B-B14F-4D97-AF65-F5344CB8AC3E}">
        <p14:creationId xmlns:p14="http://schemas.microsoft.com/office/powerpoint/2010/main" val="3886366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L’artefact (outil, machine, moyen d’action pour le sujet) </a:t>
            </a:r>
            <a:endParaRPr lang="fr-FR" dirty="0"/>
          </a:p>
        </p:txBody>
      </p:sp>
      <p:sp>
        <p:nvSpPr>
          <p:cNvPr id="3" name="Espace réservé du contenu 2"/>
          <p:cNvSpPr>
            <a:spLocks noGrp="1"/>
          </p:cNvSpPr>
          <p:nvPr>
            <p:ph idx="1"/>
          </p:nvPr>
        </p:nvSpPr>
        <p:spPr>
          <a:xfrm>
            <a:off x="838200" y="2425699"/>
            <a:ext cx="10515600" cy="3751263"/>
          </a:xfrm>
        </p:spPr>
        <p:txBody>
          <a:bodyPr/>
          <a:lstStyle/>
          <a:p>
            <a:r>
              <a:rPr lang="fr-FR" dirty="0" smtClean="0"/>
              <a:t>n’est pas un instrument achevé, ce n’est que lorsqu’il va « s’inscrire dans des usages, des utilisations c’est-à-dire des activités qu’il deviendra un instrument pour le sujet » (p. 93). </a:t>
            </a:r>
          </a:p>
          <a:p>
            <a:r>
              <a:rPr lang="fr-FR" dirty="0" smtClean="0"/>
              <a:t>La construction des usages qui est envisagée comme une genèse instrumentale concerne à la fois l’artefact et le sujet. </a:t>
            </a:r>
          </a:p>
          <a:p>
            <a:endParaRPr lang="fr-FR" dirty="0"/>
          </a:p>
        </p:txBody>
      </p:sp>
    </p:spTree>
    <p:extLst>
      <p:ext uri="{BB962C8B-B14F-4D97-AF65-F5344CB8AC3E}">
        <p14:creationId xmlns:p14="http://schemas.microsoft.com/office/powerpoint/2010/main" val="2791811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2099" y="1404937"/>
            <a:ext cx="11611429" cy="4043363"/>
          </a:xfrm>
        </p:spPr>
        <p:txBody>
          <a:bodyPr>
            <a:normAutofit/>
          </a:bodyPr>
          <a:lstStyle/>
          <a:p>
            <a:endParaRPr lang="fr-FR" dirty="0" smtClean="0"/>
          </a:p>
          <a:p>
            <a:endParaRPr lang="fr-FR" dirty="0"/>
          </a:p>
          <a:p>
            <a:pPr marL="0" indent="0" algn="just">
              <a:buNone/>
            </a:pPr>
            <a:r>
              <a:rPr lang="fr-FR" dirty="0" smtClean="0"/>
              <a:t>revêt pour </a:t>
            </a:r>
            <a:r>
              <a:rPr lang="fr-FR" dirty="0" err="1" smtClean="0"/>
              <a:t>Rabardel</a:t>
            </a:r>
            <a:r>
              <a:rPr lang="fr-FR" dirty="0" smtClean="0"/>
              <a:t> un caractère global, c’est une entité mixte qui représente « à la fois un artefact (ou une fraction d’artefact) et un ou des schèmes d’utilisation » (p. 93). La notion d’instrument dépasse donc l’outil technique pour intégrer un ensemble de schèmes d’utilisation au sens piagétien (1936).</a:t>
            </a:r>
          </a:p>
          <a:p>
            <a:endParaRPr lang="fr-FR" dirty="0" smtClean="0"/>
          </a:p>
          <a:p>
            <a:endParaRPr lang="fr-FR" dirty="0" smtClean="0"/>
          </a:p>
        </p:txBody>
      </p:sp>
      <p:sp>
        <p:nvSpPr>
          <p:cNvPr id="4" name="Titre 1"/>
          <p:cNvSpPr>
            <a:spLocks noGrp="1"/>
          </p:cNvSpPr>
          <p:nvPr>
            <p:ph type="title"/>
          </p:nvPr>
        </p:nvSpPr>
        <p:spPr>
          <a:xfrm>
            <a:off x="838200" y="365125"/>
            <a:ext cx="10515600" cy="1325563"/>
          </a:xfrm>
        </p:spPr>
        <p:txBody>
          <a:bodyPr/>
          <a:lstStyle/>
          <a:p>
            <a:r>
              <a:rPr lang="fr-FR" dirty="0" smtClean="0"/>
              <a:t>L’instrument</a:t>
            </a:r>
            <a:endParaRPr lang="fr-FR" dirty="0"/>
          </a:p>
        </p:txBody>
      </p:sp>
    </p:spTree>
    <p:extLst>
      <p:ext uri="{BB962C8B-B14F-4D97-AF65-F5344CB8AC3E}">
        <p14:creationId xmlns:p14="http://schemas.microsoft.com/office/powerpoint/2010/main" val="2494272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784225"/>
            <a:ext cx="10515600" cy="1325563"/>
          </a:xfrm>
        </p:spPr>
        <p:txBody>
          <a:bodyPr>
            <a:normAutofit fontScale="90000"/>
          </a:bodyPr>
          <a:lstStyle/>
          <a:p>
            <a:r>
              <a:rPr lang="fr-FR" dirty="0" smtClean="0"/>
              <a:t>Les processus mis en œuvre :  l’instrumentalisation (orientés vers l’artefact) et l’instrumentation (orientés vers le sujet). </a:t>
            </a:r>
            <a:br>
              <a:rPr lang="fr-FR" dirty="0" smtClean="0"/>
            </a:br>
            <a:endParaRPr lang="fr-FR" dirty="0"/>
          </a:p>
        </p:txBody>
      </p:sp>
      <p:sp>
        <p:nvSpPr>
          <p:cNvPr id="3" name="Espace réservé du contenu 2"/>
          <p:cNvSpPr>
            <a:spLocks noGrp="1"/>
          </p:cNvSpPr>
          <p:nvPr>
            <p:ph idx="1"/>
          </p:nvPr>
        </p:nvSpPr>
        <p:spPr>
          <a:xfrm>
            <a:off x="838200" y="2506662"/>
            <a:ext cx="10515600" cy="3500438"/>
          </a:xfrm>
        </p:spPr>
        <p:txBody>
          <a:bodyPr>
            <a:normAutofit/>
          </a:bodyPr>
          <a:lstStyle/>
          <a:p>
            <a:pPr marL="0" indent="0">
              <a:buNone/>
            </a:pPr>
            <a:r>
              <a:rPr lang="fr-FR" dirty="0" smtClean="0"/>
              <a:t>« Les processus</a:t>
            </a:r>
            <a:r>
              <a:rPr lang="fr-FR" i="1" dirty="0" smtClean="0"/>
              <a:t> </a:t>
            </a:r>
            <a:r>
              <a:rPr lang="fr-FR" b="1" dirty="0" smtClean="0"/>
              <a:t>d’instrumentalisation</a:t>
            </a:r>
            <a:r>
              <a:rPr lang="fr-FR" dirty="0" smtClean="0"/>
              <a:t> concernent l’émergence et l’évolution des composantes artefact de l’instrument : sélection, regroupement, production et institution de fonctions, détournement […] et les processus </a:t>
            </a:r>
            <a:r>
              <a:rPr lang="fr-FR" b="1" dirty="0" smtClean="0"/>
              <a:t>d’instrumentation </a:t>
            </a:r>
            <a:r>
              <a:rPr lang="fr-FR" dirty="0" smtClean="0"/>
              <a:t>sont relatifs à l’émergence et à l’évolution des schèmes d’utilisation et d’action instrumentée : constitution, fonctionnement, évolution par accommodation, coordination » (p. 137). </a:t>
            </a:r>
          </a:p>
          <a:p>
            <a:endParaRPr lang="fr-FR" dirty="0"/>
          </a:p>
        </p:txBody>
      </p:sp>
    </p:spTree>
    <p:extLst>
      <p:ext uri="{BB962C8B-B14F-4D97-AF65-F5344CB8AC3E}">
        <p14:creationId xmlns:p14="http://schemas.microsoft.com/office/powerpoint/2010/main" val="857088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modèle de l’innovation de </a:t>
            </a:r>
            <a:r>
              <a:rPr lang="fr-FR" dirty="0" err="1" smtClean="0"/>
              <a:t>Depover</a:t>
            </a:r>
            <a:r>
              <a:rPr lang="fr-FR" dirty="0" smtClean="0"/>
              <a:t>, de Lièvre </a:t>
            </a:r>
            <a:r>
              <a:rPr lang="fr-FR" dirty="0" smtClean="0"/>
              <a:t>et </a:t>
            </a:r>
            <a:r>
              <a:rPr lang="fr-FR" dirty="0" err="1" smtClean="0"/>
              <a:t>Strebelle</a:t>
            </a:r>
            <a:r>
              <a:rPr lang="fr-FR" dirty="0" smtClean="0"/>
              <a:t> (2007)</a:t>
            </a:r>
            <a:endParaRPr lang="fr-FR" dirty="0"/>
          </a:p>
        </p:txBody>
      </p:sp>
      <p:sp>
        <p:nvSpPr>
          <p:cNvPr id="3" name="Espace réservé du contenu 2"/>
          <p:cNvSpPr>
            <a:spLocks noGrp="1"/>
          </p:cNvSpPr>
          <p:nvPr>
            <p:ph idx="1"/>
          </p:nvPr>
        </p:nvSpPr>
        <p:spPr>
          <a:xfrm>
            <a:off x="838200" y="2334985"/>
            <a:ext cx="11000014" cy="4523015"/>
          </a:xfrm>
        </p:spPr>
        <p:txBody>
          <a:bodyPr>
            <a:normAutofit fontScale="92500" lnSpcReduction="20000"/>
          </a:bodyPr>
          <a:lstStyle/>
          <a:p>
            <a:pPr marL="0" indent="0" algn="just">
              <a:buNone/>
            </a:pPr>
            <a:r>
              <a:rPr lang="fr-FR" dirty="0" smtClean="0"/>
              <a:t>Introduire une technologie c’est introduire de l’innovation dans un dispositif pédagogique, sans pour autant parler d’innovation pédagogique.</a:t>
            </a:r>
          </a:p>
          <a:p>
            <a:pPr marL="0" indent="0" algn="just">
              <a:buNone/>
            </a:pPr>
            <a:r>
              <a:rPr lang="fr-FR" dirty="0" smtClean="0"/>
              <a:t>Trois phases pour intégrer les TIC dans ses pratiques professionnelles :</a:t>
            </a:r>
          </a:p>
          <a:p>
            <a:pPr algn="just"/>
            <a:r>
              <a:rPr lang="fr-FR" i="1" dirty="0"/>
              <a:t>l’appropriation </a:t>
            </a:r>
            <a:r>
              <a:rPr lang="fr-FR" dirty="0"/>
              <a:t>est une première mise en contact des acteurs avec le prototype </a:t>
            </a:r>
            <a:r>
              <a:rPr lang="fr-FR" dirty="0" smtClean="0"/>
              <a:t>d’innovation</a:t>
            </a:r>
          </a:p>
          <a:p>
            <a:pPr algn="just"/>
            <a:r>
              <a:rPr lang="fr-FR" i="1" dirty="0"/>
              <a:t>La structuration </a:t>
            </a:r>
            <a:r>
              <a:rPr lang="fr-FR" dirty="0"/>
              <a:t>des usages permet de dégager les usages qui seront les plus porteurs à la consolidation des réseaux </a:t>
            </a:r>
            <a:r>
              <a:rPr lang="fr-FR" dirty="0" smtClean="0"/>
              <a:t>d’acteurs</a:t>
            </a:r>
          </a:p>
          <a:p>
            <a:pPr algn="just"/>
            <a:r>
              <a:rPr lang="fr-FR" i="1" dirty="0"/>
              <a:t>La diffusion </a:t>
            </a:r>
            <a:r>
              <a:rPr lang="fr-FR" dirty="0"/>
              <a:t>est une phase de stabilisation des usages qui reste ouverte aux changements et à l’intégration de nouveau usages. </a:t>
            </a:r>
            <a:endParaRPr lang="fr-FR" dirty="0" smtClean="0"/>
          </a:p>
          <a:p>
            <a:pPr marL="0" indent="0" algn="just">
              <a:buNone/>
            </a:pPr>
            <a:r>
              <a:rPr lang="fr-FR" dirty="0" smtClean="0"/>
              <a:t>Ainsi</a:t>
            </a:r>
            <a:r>
              <a:rPr lang="fr-FR" dirty="0"/>
              <a:t>, les enseignants s’approprient les </a:t>
            </a:r>
            <a:r>
              <a:rPr lang="fr-FR" dirty="0" smtClean="0"/>
              <a:t>TIC </a:t>
            </a:r>
            <a:r>
              <a:rPr lang="fr-FR" dirty="0"/>
              <a:t>lors de la phase 1 du processus, puis structurent leurs pratiques en phase 2 et, enfin, les enrichissent et les intensifient lors de la phase 3, de diffusion. </a:t>
            </a:r>
            <a:endParaRPr lang="fr-FR" dirty="0" smtClean="0"/>
          </a:p>
          <a:p>
            <a:pPr algn="just"/>
            <a:endParaRPr lang="fr-FR" dirty="0"/>
          </a:p>
        </p:txBody>
      </p:sp>
    </p:spTree>
    <p:extLst>
      <p:ext uri="{BB962C8B-B14F-4D97-AF65-F5344CB8AC3E}">
        <p14:creationId xmlns:p14="http://schemas.microsoft.com/office/powerpoint/2010/main" val="869174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445716"/>
            <a:ext cx="10515600" cy="1325563"/>
          </a:xfrm>
        </p:spPr>
        <p:txBody>
          <a:bodyPr>
            <a:normAutofit fontScale="90000"/>
          </a:bodyPr>
          <a:lstStyle/>
          <a:p>
            <a:pPr algn="just"/>
            <a:r>
              <a:rPr lang="fr-FR" dirty="0" smtClean="0"/>
              <a:t>Tentative de modélisation des liens entre les théories, les modèles d’analyse des usages des TIC et certains concepts travaillés.</a:t>
            </a:r>
            <a:endParaRPr lang="fr-FR" dirty="0"/>
          </a:p>
        </p:txBody>
      </p:sp>
    </p:spTree>
    <p:extLst>
      <p:ext uri="{BB962C8B-B14F-4D97-AF65-F5344CB8AC3E}">
        <p14:creationId xmlns:p14="http://schemas.microsoft.com/office/powerpoint/2010/main" val="1451089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Ellipse 41"/>
          <p:cNvSpPr/>
          <p:nvPr/>
        </p:nvSpPr>
        <p:spPr>
          <a:xfrm>
            <a:off x="7267582" y="1677114"/>
            <a:ext cx="2496217" cy="6068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1" name="Ellipse 20"/>
          <p:cNvSpPr/>
          <p:nvPr/>
        </p:nvSpPr>
        <p:spPr>
          <a:xfrm>
            <a:off x="2050157" y="1662480"/>
            <a:ext cx="2496217" cy="6068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41" name="Ellipse 40"/>
          <p:cNvSpPr/>
          <p:nvPr/>
        </p:nvSpPr>
        <p:spPr>
          <a:xfrm>
            <a:off x="9688915" y="543328"/>
            <a:ext cx="1212751" cy="647700"/>
          </a:xfrm>
          <a:prstGeom prst="ellipse">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40" name="Ellipse 39"/>
          <p:cNvSpPr/>
          <p:nvPr/>
        </p:nvSpPr>
        <p:spPr>
          <a:xfrm>
            <a:off x="322710" y="484139"/>
            <a:ext cx="1055015" cy="647700"/>
          </a:xfrm>
          <a:prstGeom prst="ellipse">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39" name="Ellipse 38"/>
          <p:cNvSpPr/>
          <p:nvPr/>
        </p:nvSpPr>
        <p:spPr>
          <a:xfrm>
            <a:off x="5010658" y="535349"/>
            <a:ext cx="1055015" cy="647700"/>
          </a:xfrm>
          <a:prstGeom prst="ellipse">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3" name="Espace réservé du contenu 2"/>
          <p:cNvSpPr>
            <a:spLocks noGrp="1"/>
          </p:cNvSpPr>
          <p:nvPr>
            <p:ph idx="1"/>
          </p:nvPr>
        </p:nvSpPr>
        <p:spPr>
          <a:xfrm>
            <a:off x="5236946" y="2509177"/>
            <a:ext cx="4179470" cy="648038"/>
          </a:xfrm>
        </p:spPr>
        <p:txBody>
          <a:bodyPr/>
          <a:lstStyle/>
          <a:p>
            <a:pPr marL="0" indent="0">
              <a:buNone/>
            </a:pPr>
            <a:endParaRPr lang="fr-FR" sz="1800" dirty="0"/>
          </a:p>
          <a:p>
            <a:endParaRPr lang="fr-FR" sz="1800" dirty="0"/>
          </a:p>
        </p:txBody>
      </p:sp>
      <p:sp>
        <p:nvSpPr>
          <p:cNvPr id="5" name="ZoneTexte 4"/>
          <p:cNvSpPr txBox="1"/>
          <p:nvPr/>
        </p:nvSpPr>
        <p:spPr>
          <a:xfrm>
            <a:off x="5727700" y="4800600"/>
            <a:ext cx="225998" cy="369332"/>
          </a:xfrm>
          <a:prstGeom prst="rect">
            <a:avLst/>
          </a:prstGeom>
          <a:noFill/>
        </p:spPr>
        <p:txBody>
          <a:bodyPr wrap="square" rtlCol="0">
            <a:spAutoFit/>
          </a:bodyPr>
          <a:lstStyle/>
          <a:p>
            <a:endParaRPr lang="fr-FR" dirty="0"/>
          </a:p>
        </p:txBody>
      </p:sp>
      <p:sp>
        <p:nvSpPr>
          <p:cNvPr id="6" name="ZoneTexte 5"/>
          <p:cNvSpPr txBox="1"/>
          <p:nvPr/>
        </p:nvSpPr>
        <p:spPr>
          <a:xfrm>
            <a:off x="9688915" y="699542"/>
            <a:ext cx="2501467" cy="369332"/>
          </a:xfrm>
          <a:prstGeom prst="rect">
            <a:avLst/>
          </a:prstGeom>
          <a:noFill/>
        </p:spPr>
        <p:txBody>
          <a:bodyPr wrap="square" rtlCol="0">
            <a:spAutoFit/>
          </a:bodyPr>
          <a:lstStyle/>
          <a:p>
            <a:r>
              <a:rPr lang="fr-FR" dirty="0" smtClean="0"/>
              <a:t>instrument</a:t>
            </a:r>
            <a:endParaRPr lang="fr-FR" dirty="0"/>
          </a:p>
        </p:txBody>
      </p:sp>
      <p:sp>
        <p:nvSpPr>
          <p:cNvPr id="7" name="ZoneTexte 6"/>
          <p:cNvSpPr txBox="1"/>
          <p:nvPr/>
        </p:nvSpPr>
        <p:spPr>
          <a:xfrm>
            <a:off x="352589" y="635628"/>
            <a:ext cx="2501467" cy="369332"/>
          </a:xfrm>
          <a:prstGeom prst="rect">
            <a:avLst/>
          </a:prstGeom>
          <a:noFill/>
        </p:spPr>
        <p:txBody>
          <a:bodyPr wrap="square" rtlCol="0">
            <a:spAutoFit/>
          </a:bodyPr>
          <a:lstStyle/>
          <a:p>
            <a:r>
              <a:rPr lang="fr-FR" dirty="0" smtClean="0"/>
              <a:t>Artefact</a:t>
            </a:r>
          </a:p>
        </p:txBody>
      </p:sp>
      <p:sp>
        <p:nvSpPr>
          <p:cNvPr id="8" name="ZoneTexte 7"/>
          <p:cNvSpPr txBox="1"/>
          <p:nvPr/>
        </p:nvSpPr>
        <p:spPr>
          <a:xfrm>
            <a:off x="2450979" y="1782814"/>
            <a:ext cx="2283460" cy="369332"/>
          </a:xfrm>
          <a:prstGeom prst="rect">
            <a:avLst/>
          </a:prstGeom>
          <a:noFill/>
        </p:spPr>
        <p:txBody>
          <a:bodyPr wrap="square" rtlCol="0">
            <a:spAutoFit/>
          </a:bodyPr>
          <a:lstStyle/>
          <a:p>
            <a:r>
              <a:rPr lang="fr-FR" dirty="0" smtClean="0"/>
              <a:t>instrumentalisation</a:t>
            </a:r>
            <a:endParaRPr lang="fr-FR" dirty="0"/>
          </a:p>
        </p:txBody>
      </p:sp>
      <p:sp>
        <p:nvSpPr>
          <p:cNvPr id="9" name="ZoneTexte 8"/>
          <p:cNvSpPr txBox="1"/>
          <p:nvPr/>
        </p:nvSpPr>
        <p:spPr>
          <a:xfrm>
            <a:off x="7620881" y="1810944"/>
            <a:ext cx="2077409" cy="369332"/>
          </a:xfrm>
          <a:prstGeom prst="rect">
            <a:avLst/>
          </a:prstGeom>
          <a:noFill/>
        </p:spPr>
        <p:txBody>
          <a:bodyPr wrap="square" rtlCol="0">
            <a:spAutoFit/>
          </a:bodyPr>
          <a:lstStyle/>
          <a:p>
            <a:r>
              <a:rPr lang="fr-FR" dirty="0" smtClean="0"/>
              <a:t>instrumentation</a:t>
            </a:r>
            <a:endParaRPr lang="fr-FR" dirty="0"/>
          </a:p>
        </p:txBody>
      </p:sp>
      <p:sp>
        <p:nvSpPr>
          <p:cNvPr id="11" name="ZoneTexte 10"/>
          <p:cNvSpPr txBox="1"/>
          <p:nvPr/>
        </p:nvSpPr>
        <p:spPr>
          <a:xfrm>
            <a:off x="4777888" y="2606481"/>
            <a:ext cx="1926270" cy="369332"/>
          </a:xfrm>
          <a:prstGeom prst="rect">
            <a:avLst/>
          </a:prstGeom>
          <a:noFill/>
        </p:spPr>
        <p:txBody>
          <a:bodyPr wrap="square" rtlCol="0">
            <a:spAutoFit/>
          </a:bodyPr>
          <a:lstStyle/>
          <a:p>
            <a:r>
              <a:rPr lang="fr-FR" dirty="0" smtClean="0"/>
              <a:t>Utilisation, Usages </a:t>
            </a:r>
            <a:endParaRPr lang="fr-FR" dirty="0"/>
          </a:p>
        </p:txBody>
      </p:sp>
      <p:cxnSp>
        <p:nvCxnSpPr>
          <p:cNvPr id="13" name="Connecteur droit avec flèche 12"/>
          <p:cNvCxnSpPr/>
          <p:nvPr/>
        </p:nvCxnSpPr>
        <p:spPr>
          <a:xfrm flipV="1">
            <a:off x="4656414" y="6371194"/>
            <a:ext cx="6452453" cy="25022"/>
          </a:xfrm>
          <a:prstGeom prst="straightConnector1">
            <a:avLst/>
          </a:prstGeom>
          <a:ln w="5715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5010658" y="6403890"/>
            <a:ext cx="2139272" cy="369332"/>
          </a:xfrm>
          <a:prstGeom prst="rect">
            <a:avLst/>
          </a:prstGeom>
          <a:noFill/>
        </p:spPr>
        <p:txBody>
          <a:bodyPr wrap="square" rtlCol="0">
            <a:spAutoFit/>
          </a:bodyPr>
          <a:lstStyle/>
          <a:p>
            <a:r>
              <a:rPr lang="fr-FR" dirty="0" smtClean="0"/>
              <a:t>Appropriation</a:t>
            </a:r>
            <a:endParaRPr lang="fr-FR" dirty="0"/>
          </a:p>
        </p:txBody>
      </p:sp>
      <p:sp>
        <p:nvSpPr>
          <p:cNvPr id="17" name="ZoneTexte 16"/>
          <p:cNvSpPr txBox="1"/>
          <p:nvPr/>
        </p:nvSpPr>
        <p:spPr>
          <a:xfrm>
            <a:off x="6973955" y="6383705"/>
            <a:ext cx="2110783" cy="369332"/>
          </a:xfrm>
          <a:prstGeom prst="rect">
            <a:avLst/>
          </a:prstGeom>
          <a:noFill/>
        </p:spPr>
        <p:txBody>
          <a:bodyPr wrap="square" rtlCol="0">
            <a:spAutoFit/>
          </a:bodyPr>
          <a:lstStyle/>
          <a:p>
            <a:r>
              <a:rPr lang="fr-FR" dirty="0" smtClean="0"/>
              <a:t>Structuration</a:t>
            </a:r>
            <a:endParaRPr lang="fr-FR" dirty="0"/>
          </a:p>
        </p:txBody>
      </p:sp>
      <p:sp>
        <p:nvSpPr>
          <p:cNvPr id="18" name="ZoneTexte 17"/>
          <p:cNvSpPr txBox="1"/>
          <p:nvPr/>
        </p:nvSpPr>
        <p:spPr>
          <a:xfrm>
            <a:off x="9117963" y="6371194"/>
            <a:ext cx="2118379" cy="369332"/>
          </a:xfrm>
          <a:prstGeom prst="rect">
            <a:avLst/>
          </a:prstGeom>
          <a:noFill/>
        </p:spPr>
        <p:txBody>
          <a:bodyPr wrap="square" rtlCol="0">
            <a:spAutoFit/>
          </a:bodyPr>
          <a:lstStyle/>
          <a:p>
            <a:r>
              <a:rPr lang="fr-FR" dirty="0" smtClean="0"/>
              <a:t>Diffusion des Usages </a:t>
            </a:r>
            <a:endParaRPr lang="fr-FR" dirty="0"/>
          </a:p>
        </p:txBody>
      </p:sp>
      <p:sp>
        <p:nvSpPr>
          <p:cNvPr id="19" name="ZoneTexte 18"/>
          <p:cNvSpPr txBox="1"/>
          <p:nvPr/>
        </p:nvSpPr>
        <p:spPr>
          <a:xfrm>
            <a:off x="317315" y="1126218"/>
            <a:ext cx="3340468" cy="646331"/>
          </a:xfrm>
          <a:prstGeom prst="rect">
            <a:avLst/>
          </a:prstGeom>
          <a:noFill/>
        </p:spPr>
        <p:txBody>
          <a:bodyPr wrap="square" rtlCol="0">
            <a:spAutoFit/>
          </a:bodyPr>
          <a:lstStyle/>
          <a:p>
            <a:r>
              <a:rPr lang="fr-FR" dirty="0" smtClean="0"/>
              <a:t>TIC, technologies</a:t>
            </a:r>
          </a:p>
          <a:p>
            <a:r>
              <a:rPr lang="fr-FR" dirty="0" smtClean="0"/>
              <a:t>Technologies éducatives</a:t>
            </a:r>
          </a:p>
        </p:txBody>
      </p:sp>
      <p:sp>
        <p:nvSpPr>
          <p:cNvPr id="23" name="ZoneTexte 22"/>
          <p:cNvSpPr txBox="1"/>
          <p:nvPr/>
        </p:nvSpPr>
        <p:spPr>
          <a:xfrm>
            <a:off x="208068" y="4506125"/>
            <a:ext cx="3465317" cy="369332"/>
          </a:xfrm>
          <a:prstGeom prst="rect">
            <a:avLst/>
          </a:prstGeom>
          <a:noFill/>
        </p:spPr>
        <p:txBody>
          <a:bodyPr wrap="square" rtlCol="0">
            <a:spAutoFit/>
          </a:bodyPr>
          <a:lstStyle/>
          <a:p>
            <a:r>
              <a:rPr lang="fr-FR" dirty="0" smtClean="0"/>
              <a:t>Métaphore, métaphore spatiale</a:t>
            </a:r>
          </a:p>
        </p:txBody>
      </p:sp>
      <p:sp>
        <p:nvSpPr>
          <p:cNvPr id="24" name="ZoneTexte 23"/>
          <p:cNvSpPr txBox="1"/>
          <p:nvPr/>
        </p:nvSpPr>
        <p:spPr>
          <a:xfrm>
            <a:off x="204624" y="3927092"/>
            <a:ext cx="4226081" cy="923330"/>
          </a:xfrm>
          <a:prstGeom prst="rect">
            <a:avLst/>
          </a:prstGeom>
          <a:noFill/>
        </p:spPr>
        <p:txBody>
          <a:bodyPr wrap="square" rtlCol="0">
            <a:spAutoFit/>
          </a:bodyPr>
          <a:lstStyle/>
          <a:p>
            <a:r>
              <a:rPr lang="fr-FR" dirty="0" err="1" smtClean="0"/>
              <a:t>Multimodalité</a:t>
            </a:r>
            <a:endParaRPr lang="fr-FR" dirty="0" smtClean="0"/>
          </a:p>
          <a:p>
            <a:r>
              <a:rPr lang="fr-FR" dirty="0" smtClean="0"/>
              <a:t>Format de présentation des messages</a:t>
            </a:r>
          </a:p>
          <a:p>
            <a:endParaRPr lang="fr-FR" dirty="0" smtClean="0"/>
          </a:p>
        </p:txBody>
      </p:sp>
      <p:sp>
        <p:nvSpPr>
          <p:cNvPr id="25" name="ZoneTexte 24"/>
          <p:cNvSpPr txBox="1"/>
          <p:nvPr/>
        </p:nvSpPr>
        <p:spPr>
          <a:xfrm>
            <a:off x="5212101" y="656950"/>
            <a:ext cx="2501467" cy="369332"/>
          </a:xfrm>
          <a:prstGeom prst="rect">
            <a:avLst/>
          </a:prstGeom>
          <a:noFill/>
        </p:spPr>
        <p:txBody>
          <a:bodyPr wrap="square" rtlCol="0">
            <a:spAutoFit/>
          </a:bodyPr>
          <a:lstStyle/>
          <a:p>
            <a:r>
              <a:rPr lang="fr-FR" dirty="0" smtClean="0"/>
              <a:t>Sujet</a:t>
            </a:r>
          </a:p>
        </p:txBody>
      </p:sp>
      <p:sp>
        <p:nvSpPr>
          <p:cNvPr id="26" name="ZoneTexte 25"/>
          <p:cNvSpPr txBox="1"/>
          <p:nvPr/>
        </p:nvSpPr>
        <p:spPr>
          <a:xfrm>
            <a:off x="4766115" y="1330228"/>
            <a:ext cx="2501467" cy="369332"/>
          </a:xfrm>
          <a:prstGeom prst="rect">
            <a:avLst/>
          </a:prstGeom>
          <a:noFill/>
        </p:spPr>
        <p:txBody>
          <a:bodyPr wrap="square" rtlCol="0">
            <a:spAutoFit/>
          </a:bodyPr>
          <a:lstStyle/>
          <a:p>
            <a:r>
              <a:rPr lang="fr-FR" dirty="0" smtClean="0"/>
              <a:t>Charge mentale</a:t>
            </a:r>
          </a:p>
        </p:txBody>
      </p:sp>
      <p:sp>
        <p:nvSpPr>
          <p:cNvPr id="28" name="ZoneTexte 27"/>
          <p:cNvSpPr txBox="1"/>
          <p:nvPr/>
        </p:nvSpPr>
        <p:spPr>
          <a:xfrm>
            <a:off x="9117962" y="2461307"/>
            <a:ext cx="2501467" cy="646331"/>
          </a:xfrm>
          <a:prstGeom prst="rect">
            <a:avLst/>
          </a:prstGeom>
          <a:noFill/>
        </p:spPr>
        <p:txBody>
          <a:bodyPr wrap="square" rtlCol="0">
            <a:spAutoFit/>
          </a:bodyPr>
          <a:lstStyle/>
          <a:p>
            <a:r>
              <a:rPr lang="fr-FR" dirty="0" smtClean="0"/>
              <a:t>Professionnalisation</a:t>
            </a:r>
          </a:p>
          <a:p>
            <a:r>
              <a:rPr lang="fr-FR" dirty="0" smtClean="0"/>
              <a:t>Identité professionnelle</a:t>
            </a:r>
          </a:p>
        </p:txBody>
      </p:sp>
      <p:sp>
        <p:nvSpPr>
          <p:cNvPr id="29" name="ZoneTexte 28"/>
          <p:cNvSpPr txBox="1"/>
          <p:nvPr/>
        </p:nvSpPr>
        <p:spPr>
          <a:xfrm>
            <a:off x="4561724" y="4155233"/>
            <a:ext cx="2029576" cy="646331"/>
          </a:xfrm>
          <a:prstGeom prst="rect">
            <a:avLst/>
          </a:prstGeom>
          <a:noFill/>
        </p:spPr>
        <p:txBody>
          <a:bodyPr wrap="square" rtlCol="0">
            <a:spAutoFit/>
          </a:bodyPr>
          <a:lstStyle/>
          <a:p>
            <a:r>
              <a:rPr lang="fr-FR" dirty="0" smtClean="0"/>
              <a:t>Accompagnement, tutorat</a:t>
            </a:r>
          </a:p>
        </p:txBody>
      </p:sp>
      <p:sp>
        <p:nvSpPr>
          <p:cNvPr id="30" name="ZoneTexte 29"/>
          <p:cNvSpPr txBox="1"/>
          <p:nvPr/>
        </p:nvSpPr>
        <p:spPr>
          <a:xfrm>
            <a:off x="4589965" y="3304394"/>
            <a:ext cx="2501467" cy="646331"/>
          </a:xfrm>
          <a:prstGeom prst="rect">
            <a:avLst/>
          </a:prstGeom>
          <a:noFill/>
        </p:spPr>
        <p:txBody>
          <a:bodyPr wrap="square" rtlCol="0">
            <a:spAutoFit/>
          </a:bodyPr>
          <a:lstStyle/>
          <a:p>
            <a:r>
              <a:rPr lang="fr-FR" dirty="0" smtClean="0"/>
              <a:t>Compétences, professionnalité</a:t>
            </a:r>
          </a:p>
        </p:txBody>
      </p:sp>
      <p:sp>
        <p:nvSpPr>
          <p:cNvPr id="31" name="ZoneTexte 30"/>
          <p:cNvSpPr txBox="1"/>
          <p:nvPr/>
        </p:nvSpPr>
        <p:spPr>
          <a:xfrm>
            <a:off x="2440776" y="2621965"/>
            <a:ext cx="3465317" cy="369332"/>
          </a:xfrm>
          <a:prstGeom prst="rect">
            <a:avLst/>
          </a:prstGeom>
          <a:noFill/>
        </p:spPr>
        <p:txBody>
          <a:bodyPr wrap="square" rtlCol="0">
            <a:spAutoFit/>
          </a:bodyPr>
          <a:lstStyle/>
          <a:p>
            <a:r>
              <a:rPr lang="fr-FR" dirty="0" smtClean="0"/>
              <a:t>Intention d’usages</a:t>
            </a:r>
          </a:p>
        </p:txBody>
      </p:sp>
      <p:sp>
        <p:nvSpPr>
          <p:cNvPr id="32" name="ZoneTexte 31"/>
          <p:cNvSpPr txBox="1"/>
          <p:nvPr/>
        </p:nvSpPr>
        <p:spPr>
          <a:xfrm>
            <a:off x="9117963" y="3922471"/>
            <a:ext cx="2501467" cy="646331"/>
          </a:xfrm>
          <a:prstGeom prst="rect">
            <a:avLst/>
          </a:prstGeom>
          <a:noFill/>
        </p:spPr>
        <p:txBody>
          <a:bodyPr wrap="square" rtlCol="0">
            <a:spAutoFit/>
          </a:bodyPr>
          <a:lstStyle/>
          <a:p>
            <a:r>
              <a:rPr lang="fr-FR" dirty="0" smtClean="0"/>
              <a:t>Communautés de pratiques</a:t>
            </a:r>
          </a:p>
        </p:txBody>
      </p:sp>
      <p:sp>
        <p:nvSpPr>
          <p:cNvPr id="33" name="ZoneTexte 32"/>
          <p:cNvSpPr txBox="1"/>
          <p:nvPr/>
        </p:nvSpPr>
        <p:spPr>
          <a:xfrm>
            <a:off x="292532" y="2164871"/>
            <a:ext cx="2501467" cy="646331"/>
          </a:xfrm>
          <a:prstGeom prst="rect">
            <a:avLst/>
          </a:prstGeom>
          <a:noFill/>
        </p:spPr>
        <p:txBody>
          <a:bodyPr wrap="square" rtlCol="0">
            <a:spAutoFit/>
          </a:bodyPr>
          <a:lstStyle/>
          <a:p>
            <a:r>
              <a:rPr lang="fr-FR" dirty="0" smtClean="0"/>
              <a:t>Modèles de conception informatique </a:t>
            </a:r>
          </a:p>
        </p:txBody>
      </p:sp>
      <p:sp>
        <p:nvSpPr>
          <p:cNvPr id="35" name="ZoneTexte 34"/>
          <p:cNvSpPr txBox="1"/>
          <p:nvPr/>
        </p:nvSpPr>
        <p:spPr>
          <a:xfrm>
            <a:off x="9140862" y="3203921"/>
            <a:ext cx="2501467" cy="646331"/>
          </a:xfrm>
          <a:prstGeom prst="rect">
            <a:avLst/>
          </a:prstGeom>
          <a:noFill/>
        </p:spPr>
        <p:txBody>
          <a:bodyPr wrap="square" rtlCol="0">
            <a:spAutoFit/>
          </a:bodyPr>
          <a:lstStyle/>
          <a:p>
            <a:r>
              <a:rPr lang="fr-FR" dirty="0" smtClean="0"/>
              <a:t>Culture numérique</a:t>
            </a:r>
          </a:p>
          <a:p>
            <a:r>
              <a:rPr lang="fr-FR" dirty="0" smtClean="0"/>
              <a:t>Culture scolaire</a:t>
            </a:r>
          </a:p>
        </p:txBody>
      </p:sp>
      <p:sp>
        <p:nvSpPr>
          <p:cNvPr id="36" name="ZoneTexte 35"/>
          <p:cNvSpPr txBox="1"/>
          <p:nvPr/>
        </p:nvSpPr>
        <p:spPr>
          <a:xfrm>
            <a:off x="292533" y="3234025"/>
            <a:ext cx="3465317" cy="369332"/>
          </a:xfrm>
          <a:prstGeom prst="rect">
            <a:avLst/>
          </a:prstGeom>
          <a:noFill/>
        </p:spPr>
        <p:txBody>
          <a:bodyPr wrap="square" rtlCol="0">
            <a:spAutoFit/>
          </a:bodyPr>
          <a:lstStyle/>
          <a:p>
            <a:r>
              <a:rPr lang="fr-FR" dirty="0" smtClean="0"/>
              <a:t>Scénarisation</a:t>
            </a:r>
          </a:p>
        </p:txBody>
      </p:sp>
      <p:sp>
        <p:nvSpPr>
          <p:cNvPr id="37" name="ZoneTexte 36"/>
          <p:cNvSpPr txBox="1"/>
          <p:nvPr/>
        </p:nvSpPr>
        <p:spPr>
          <a:xfrm>
            <a:off x="292532" y="3020899"/>
            <a:ext cx="2501467" cy="369332"/>
          </a:xfrm>
          <a:prstGeom prst="rect">
            <a:avLst/>
          </a:prstGeom>
          <a:noFill/>
        </p:spPr>
        <p:txBody>
          <a:bodyPr wrap="square" rtlCol="0">
            <a:spAutoFit/>
          </a:bodyPr>
          <a:lstStyle/>
          <a:p>
            <a:r>
              <a:rPr lang="fr-FR" dirty="0" smtClean="0"/>
              <a:t>Modèles pédagogiques </a:t>
            </a:r>
          </a:p>
        </p:txBody>
      </p:sp>
      <p:cxnSp>
        <p:nvCxnSpPr>
          <p:cNvPr id="43" name="Connecteur droit avec flèche 42"/>
          <p:cNvCxnSpPr/>
          <p:nvPr/>
        </p:nvCxnSpPr>
        <p:spPr>
          <a:xfrm>
            <a:off x="4565214" y="1980531"/>
            <a:ext cx="2610379" cy="0"/>
          </a:xfrm>
          <a:prstGeom prst="straightConnector1">
            <a:avLst/>
          </a:prstGeom>
          <a:ln w="38100">
            <a:solidFill>
              <a:schemeClr val="bg2">
                <a:lumMod val="2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2078320" y="6463521"/>
            <a:ext cx="2220801" cy="369332"/>
          </a:xfrm>
          <a:prstGeom prst="rect">
            <a:avLst/>
          </a:prstGeom>
          <a:noFill/>
        </p:spPr>
        <p:txBody>
          <a:bodyPr wrap="none" rtlCol="0">
            <a:spAutoFit/>
          </a:bodyPr>
          <a:lstStyle/>
          <a:p>
            <a:r>
              <a:rPr lang="fr-FR" dirty="0" smtClean="0"/>
              <a:t>(</a:t>
            </a:r>
            <a:r>
              <a:rPr lang="fr-FR" dirty="0" err="1" smtClean="0"/>
              <a:t>Depover</a:t>
            </a:r>
            <a:r>
              <a:rPr lang="fr-FR" dirty="0" smtClean="0"/>
              <a:t> </a:t>
            </a:r>
            <a:r>
              <a:rPr lang="fr-FR" i="1" dirty="0" smtClean="0"/>
              <a:t>et al., </a:t>
            </a:r>
            <a:r>
              <a:rPr lang="fr-FR" dirty="0" smtClean="0"/>
              <a:t>2007)</a:t>
            </a:r>
            <a:endParaRPr lang="fr-FR" dirty="0"/>
          </a:p>
        </p:txBody>
      </p:sp>
      <p:sp>
        <p:nvSpPr>
          <p:cNvPr id="27" name="ZoneTexte 26"/>
          <p:cNvSpPr txBox="1"/>
          <p:nvPr/>
        </p:nvSpPr>
        <p:spPr>
          <a:xfrm>
            <a:off x="9688915" y="1777658"/>
            <a:ext cx="1739643" cy="369332"/>
          </a:xfrm>
          <a:prstGeom prst="rect">
            <a:avLst/>
          </a:prstGeom>
          <a:noFill/>
        </p:spPr>
        <p:txBody>
          <a:bodyPr wrap="none" rtlCol="0">
            <a:spAutoFit/>
          </a:bodyPr>
          <a:lstStyle/>
          <a:p>
            <a:r>
              <a:rPr lang="fr-FR" dirty="0" smtClean="0"/>
              <a:t>(</a:t>
            </a:r>
            <a:r>
              <a:rPr lang="fr-FR" dirty="0" err="1" smtClean="0"/>
              <a:t>Rabardel</a:t>
            </a:r>
            <a:r>
              <a:rPr lang="fr-FR" dirty="0" smtClean="0"/>
              <a:t>, 1995)</a:t>
            </a:r>
            <a:endParaRPr lang="fr-FR" dirty="0"/>
          </a:p>
        </p:txBody>
      </p:sp>
      <p:sp>
        <p:nvSpPr>
          <p:cNvPr id="4" name="Flèche vers le bas 3"/>
          <p:cNvSpPr/>
          <p:nvPr/>
        </p:nvSpPr>
        <p:spPr>
          <a:xfrm>
            <a:off x="475405" y="4904839"/>
            <a:ext cx="1219200" cy="7125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475405" y="5944498"/>
            <a:ext cx="1836124" cy="923330"/>
          </a:xfrm>
          <a:prstGeom prst="rect">
            <a:avLst/>
          </a:prstGeom>
          <a:noFill/>
        </p:spPr>
        <p:txBody>
          <a:bodyPr wrap="square" rtlCol="0">
            <a:spAutoFit/>
          </a:bodyPr>
          <a:lstStyle/>
          <a:p>
            <a:r>
              <a:rPr lang="fr-FR" dirty="0" smtClean="0"/>
              <a:t>Conception (informatique,</a:t>
            </a:r>
          </a:p>
          <a:p>
            <a:r>
              <a:rPr lang="fr-FR" dirty="0" smtClean="0"/>
              <a:t>Pédagogique)</a:t>
            </a:r>
            <a:endParaRPr lang="fr-FR" dirty="0"/>
          </a:p>
        </p:txBody>
      </p:sp>
      <p:sp>
        <p:nvSpPr>
          <p:cNvPr id="38" name="Flèche vers le bas 37"/>
          <p:cNvSpPr/>
          <p:nvPr/>
        </p:nvSpPr>
        <p:spPr>
          <a:xfrm>
            <a:off x="4513046" y="4805630"/>
            <a:ext cx="1219200" cy="7125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Flèche vers le bas 43"/>
          <p:cNvSpPr/>
          <p:nvPr/>
        </p:nvSpPr>
        <p:spPr>
          <a:xfrm>
            <a:off x="9473128" y="4762731"/>
            <a:ext cx="1219200" cy="7125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479999" y="5618577"/>
            <a:ext cx="1627087" cy="369332"/>
          </a:xfrm>
          <a:prstGeom prst="rect">
            <a:avLst/>
          </a:prstGeom>
          <a:noFill/>
        </p:spPr>
        <p:txBody>
          <a:bodyPr wrap="square" rtlCol="0">
            <a:spAutoFit/>
          </a:bodyPr>
          <a:lstStyle/>
          <a:p>
            <a:r>
              <a:rPr lang="fr-FR" dirty="0" smtClean="0"/>
              <a:t>UTILISABILITE</a:t>
            </a:r>
            <a:endParaRPr lang="fr-FR" dirty="0"/>
          </a:p>
        </p:txBody>
      </p:sp>
      <p:sp>
        <p:nvSpPr>
          <p:cNvPr id="45" name="ZoneTexte 44"/>
          <p:cNvSpPr txBox="1"/>
          <p:nvPr/>
        </p:nvSpPr>
        <p:spPr>
          <a:xfrm>
            <a:off x="4700151" y="5522583"/>
            <a:ext cx="1627087" cy="369332"/>
          </a:xfrm>
          <a:prstGeom prst="rect">
            <a:avLst/>
          </a:prstGeom>
          <a:noFill/>
        </p:spPr>
        <p:txBody>
          <a:bodyPr wrap="square" rtlCol="0">
            <a:spAutoFit/>
          </a:bodyPr>
          <a:lstStyle/>
          <a:p>
            <a:r>
              <a:rPr lang="fr-FR" dirty="0" smtClean="0"/>
              <a:t>UTILITE</a:t>
            </a:r>
            <a:endParaRPr lang="fr-FR" dirty="0"/>
          </a:p>
        </p:txBody>
      </p:sp>
      <p:sp>
        <p:nvSpPr>
          <p:cNvPr id="46" name="ZoneTexte 45"/>
          <p:cNvSpPr txBox="1"/>
          <p:nvPr/>
        </p:nvSpPr>
        <p:spPr>
          <a:xfrm>
            <a:off x="9312561" y="5800401"/>
            <a:ext cx="1627087" cy="369332"/>
          </a:xfrm>
          <a:prstGeom prst="rect">
            <a:avLst/>
          </a:prstGeom>
          <a:noFill/>
        </p:spPr>
        <p:txBody>
          <a:bodyPr wrap="square" rtlCol="0">
            <a:spAutoFit/>
          </a:bodyPr>
          <a:lstStyle/>
          <a:p>
            <a:r>
              <a:rPr lang="fr-FR" dirty="0" smtClean="0"/>
              <a:t>ACCEPTABILITE</a:t>
            </a:r>
            <a:endParaRPr lang="fr-FR" dirty="0"/>
          </a:p>
        </p:txBody>
      </p:sp>
      <p:sp>
        <p:nvSpPr>
          <p:cNvPr id="14" name="Rectangle 13"/>
          <p:cNvSpPr/>
          <p:nvPr/>
        </p:nvSpPr>
        <p:spPr>
          <a:xfrm>
            <a:off x="2429926" y="2572608"/>
            <a:ext cx="2169217" cy="4409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Rectangle 46"/>
          <p:cNvSpPr/>
          <p:nvPr/>
        </p:nvSpPr>
        <p:spPr>
          <a:xfrm>
            <a:off x="4656414" y="2572296"/>
            <a:ext cx="2169217" cy="4409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2496238" y="-8581"/>
            <a:ext cx="6462923" cy="461665"/>
          </a:xfrm>
          <a:prstGeom prst="rect">
            <a:avLst/>
          </a:prstGeom>
        </p:spPr>
        <p:txBody>
          <a:bodyPr wrap="none">
            <a:spAutoFit/>
          </a:bodyPr>
          <a:lstStyle/>
          <a:p>
            <a:r>
              <a:rPr lang="fr-FR" sz="2400" b="1" dirty="0">
                <a:latin typeface="Times New Roman" panose="02020603050405020304" pitchFamily="18" charset="0"/>
                <a:ea typeface="Calibri" panose="020F0502020204030204" pitchFamily="34" charset="0"/>
              </a:rPr>
              <a:t>Comprendre la construction des usages des TIC</a:t>
            </a:r>
            <a:endParaRPr lang="fr-FR" sz="2400" b="1" dirty="0"/>
          </a:p>
        </p:txBody>
      </p:sp>
      <p:sp>
        <p:nvSpPr>
          <p:cNvPr id="48" name="ZoneTexte 47"/>
          <p:cNvSpPr txBox="1"/>
          <p:nvPr/>
        </p:nvSpPr>
        <p:spPr>
          <a:xfrm>
            <a:off x="4423402" y="5809522"/>
            <a:ext cx="1627087" cy="369332"/>
          </a:xfrm>
          <a:prstGeom prst="rect">
            <a:avLst/>
          </a:prstGeom>
          <a:noFill/>
        </p:spPr>
        <p:txBody>
          <a:bodyPr wrap="square" rtlCol="0">
            <a:spAutoFit/>
          </a:bodyPr>
          <a:lstStyle/>
          <a:p>
            <a:r>
              <a:rPr lang="fr-FR" dirty="0" smtClean="0"/>
              <a:t>UTILISABILITE</a:t>
            </a:r>
            <a:endParaRPr lang="fr-FR" dirty="0"/>
          </a:p>
        </p:txBody>
      </p:sp>
      <p:sp>
        <p:nvSpPr>
          <p:cNvPr id="49" name="ZoneTexte 48"/>
          <p:cNvSpPr txBox="1"/>
          <p:nvPr/>
        </p:nvSpPr>
        <p:spPr>
          <a:xfrm>
            <a:off x="9643080" y="5492117"/>
            <a:ext cx="1627087" cy="369332"/>
          </a:xfrm>
          <a:prstGeom prst="rect">
            <a:avLst/>
          </a:prstGeom>
          <a:noFill/>
        </p:spPr>
        <p:txBody>
          <a:bodyPr wrap="square" rtlCol="0">
            <a:spAutoFit/>
          </a:bodyPr>
          <a:lstStyle/>
          <a:p>
            <a:r>
              <a:rPr lang="fr-FR" dirty="0" smtClean="0"/>
              <a:t>UTILITE</a:t>
            </a:r>
            <a:endParaRPr lang="fr-FR" dirty="0"/>
          </a:p>
        </p:txBody>
      </p:sp>
      <p:cxnSp>
        <p:nvCxnSpPr>
          <p:cNvPr id="50" name="Connecteur droit avec flèche 49"/>
          <p:cNvCxnSpPr>
            <a:endCxn id="39" idx="2"/>
          </p:cNvCxnSpPr>
          <p:nvPr/>
        </p:nvCxnSpPr>
        <p:spPr>
          <a:xfrm>
            <a:off x="1377725" y="826954"/>
            <a:ext cx="3632933" cy="32245"/>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1" name="Connecteur droit avec flèche 50"/>
          <p:cNvCxnSpPr/>
          <p:nvPr/>
        </p:nvCxnSpPr>
        <p:spPr>
          <a:xfrm>
            <a:off x="6083403" y="815097"/>
            <a:ext cx="3632933" cy="32245"/>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flipH="1">
            <a:off x="2888288" y="5800401"/>
            <a:ext cx="376955" cy="5008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H="1">
            <a:off x="3137579" y="5816723"/>
            <a:ext cx="376955" cy="5008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necteur droit avec flèche 60"/>
          <p:cNvCxnSpPr>
            <a:endCxn id="45" idx="1"/>
          </p:cNvCxnSpPr>
          <p:nvPr/>
        </p:nvCxnSpPr>
        <p:spPr>
          <a:xfrm>
            <a:off x="3404081" y="3183637"/>
            <a:ext cx="1296070" cy="2523612"/>
          </a:xfrm>
          <a:prstGeom prst="straightConnector1">
            <a:avLst/>
          </a:prstGeom>
          <a:ln w="28575" cmpd="sng">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Connecteur droit 64"/>
          <p:cNvCxnSpPr/>
          <p:nvPr/>
        </p:nvCxnSpPr>
        <p:spPr>
          <a:xfrm flipH="1" flipV="1">
            <a:off x="2742263" y="6002173"/>
            <a:ext cx="915520" cy="205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Connecteur droit 67"/>
          <p:cNvCxnSpPr/>
          <p:nvPr/>
        </p:nvCxnSpPr>
        <p:spPr>
          <a:xfrm flipH="1" flipV="1">
            <a:off x="2601288" y="6138936"/>
            <a:ext cx="915520" cy="205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Connecteur droit 75"/>
          <p:cNvCxnSpPr/>
          <p:nvPr/>
        </p:nvCxnSpPr>
        <p:spPr>
          <a:xfrm>
            <a:off x="5253274" y="6178854"/>
            <a:ext cx="0" cy="28466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ZoneTexte 77"/>
          <p:cNvSpPr txBox="1"/>
          <p:nvPr/>
        </p:nvSpPr>
        <p:spPr>
          <a:xfrm>
            <a:off x="2656332" y="5209585"/>
            <a:ext cx="1424761" cy="369332"/>
          </a:xfrm>
          <a:prstGeom prst="rect">
            <a:avLst/>
          </a:prstGeom>
          <a:noFill/>
          <a:ln cmpd="sng">
            <a:solidFill>
              <a:schemeClr val="tx1"/>
            </a:solidFill>
          </a:ln>
        </p:spPr>
        <p:txBody>
          <a:bodyPr wrap="square" rtlCol="0">
            <a:spAutoFit/>
          </a:bodyPr>
          <a:lstStyle/>
          <a:p>
            <a:r>
              <a:rPr lang="fr-FR" dirty="0" smtClean="0"/>
              <a:t>Non usages</a:t>
            </a:r>
            <a:endParaRPr lang="fr-FR" dirty="0"/>
          </a:p>
        </p:txBody>
      </p:sp>
      <p:sp>
        <p:nvSpPr>
          <p:cNvPr id="79" name="Rectangle 78"/>
          <p:cNvSpPr/>
          <p:nvPr/>
        </p:nvSpPr>
        <p:spPr>
          <a:xfrm>
            <a:off x="2673242" y="5207377"/>
            <a:ext cx="1407852" cy="399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08224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1300" y="0"/>
            <a:ext cx="10515600" cy="914400"/>
          </a:xfrm>
        </p:spPr>
        <p:txBody>
          <a:bodyPr>
            <a:normAutofit/>
          </a:bodyPr>
          <a:lstStyle/>
          <a:p>
            <a:r>
              <a:rPr lang="fr-FR" sz="3600" dirty="0" smtClean="0">
                <a:latin typeface="+mn-lt"/>
              </a:rPr>
              <a:t>Des références bibliographiques </a:t>
            </a:r>
            <a:endParaRPr lang="fr-FR" sz="3600" dirty="0">
              <a:latin typeface="+mn-lt"/>
            </a:endParaRPr>
          </a:p>
        </p:txBody>
      </p:sp>
      <p:sp>
        <p:nvSpPr>
          <p:cNvPr id="3" name="Espace réservé du contenu 2"/>
          <p:cNvSpPr>
            <a:spLocks noGrp="1"/>
          </p:cNvSpPr>
          <p:nvPr>
            <p:ph idx="1"/>
          </p:nvPr>
        </p:nvSpPr>
        <p:spPr>
          <a:xfrm>
            <a:off x="127000" y="914402"/>
            <a:ext cx="12065000" cy="6032498"/>
          </a:xfrm>
        </p:spPr>
        <p:txBody>
          <a:bodyPr>
            <a:normAutofit fontScale="47500" lnSpcReduction="20000"/>
          </a:bodyPr>
          <a:lstStyle/>
          <a:p>
            <a:pPr marL="0" indent="0">
              <a:buNone/>
            </a:pPr>
            <a:r>
              <a:rPr lang="fr-FR" sz="3500" dirty="0" err="1"/>
              <a:t>Albero</a:t>
            </a:r>
            <a:r>
              <a:rPr lang="fr-FR" sz="3500" dirty="0"/>
              <a:t>, B. (2004). Technologies et formation : travaux, interrogations, pistes de réflexion dans un champ de recherche éclaté. </a:t>
            </a:r>
            <a:r>
              <a:rPr lang="fr-FR" sz="3500" i="1" dirty="0"/>
              <a:t>Savoirs, 2</a:t>
            </a:r>
            <a:r>
              <a:rPr lang="fr-FR" sz="3500" dirty="0"/>
              <a:t>(5), 9-69. </a:t>
            </a:r>
            <a:endParaRPr lang="fr-FR" sz="3500" dirty="0" smtClean="0"/>
          </a:p>
          <a:p>
            <a:pPr marL="0" indent="0">
              <a:buNone/>
            </a:pPr>
            <a:r>
              <a:rPr lang="fr-FR" sz="3600" dirty="0" err="1"/>
              <a:t>Bétrancourt</a:t>
            </a:r>
            <a:r>
              <a:rPr lang="fr-FR" sz="3600" dirty="0"/>
              <a:t>, M. (2007). L'ergonomie des TICE : quelles recherches pour quels usages sur le terrain ? in Charlier, B. et </a:t>
            </a:r>
            <a:r>
              <a:rPr lang="fr-FR" sz="3600" dirty="0" err="1"/>
              <a:t>Peraya</a:t>
            </a:r>
            <a:r>
              <a:rPr lang="fr-FR" sz="3600" dirty="0"/>
              <a:t>, D. (</a:t>
            </a:r>
            <a:r>
              <a:rPr lang="fr-FR" sz="3600" dirty="0" err="1"/>
              <a:t>Eds</a:t>
            </a:r>
            <a:r>
              <a:rPr lang="fr-FR" sz="3600" dirty="0"/>
              <a:t>). </a:t>
            </a:r>
            <a:r>
              <a:rPr lang="fr-FR" sz="3600" i="1" dirty="0"/>
              <a:t>Regards croisés sur la recherche en technologie de l’éducation </a:t>
            </a:r>
            <a:r>
              <a:rPr lang="fr-FR" sz="3600" dirty="0"/>
              <a:t>(pp. 77-89), De Boeck: Bruxelles.(</a:t>
            </a:r>
            <a:r>
              <a:rPr lang="fr-FR" sz="3600" dirty="0" err="1"/>
              <a:t>download</a:t>
            </a:r>
            <a:r>
              <a:rPr lang="fr-FR" sz="3600" dirty="0"/>
              <a:t> a </a:t>
            </a:r>
            <a:r>
              <a:rPr lang="fr-FR" sz="3600" dirty="0" err="1">
                <a:hlinkClick r:id="rId3"/>
              </a:rPr>
              <a:t>pre-published</a:t>
            </a:r>
            <a:r>
              <a:rPr lang="fr-FR" sz="3600" dirty="0">
                <a:hlinkClick r:id="rId3"/>
              </a:rPr>
              <a:t> </a:t>
            </a:r>
            <a:r>
              <a:rPr lang="fr-FR" sz="3600" dirty="0" err="1">
                <a:hlinkClick r:id="rId3"/>
              </a:rPr>
              <a:t>pdf</a:t>
            </a:r>
            <a:r>
              <a:rPr lang="fr-FR" sz="3600" dirty="0">
                <a:hlinkClick r:id="rId3"/>
              </a:rPr>
              <a:t> version</a:t>
            </a:r>
            <a:r>
              <a:rPr lang="fr-FR" sz="3600" dirty="0"/>
              <a:t>)</a:t>
            </a:r>
          </a:p>
          <a:p>
            <a:pPr marL="0" indent="0">
              <a:buNone/>
            </a:pPr>
            <a:r>
              <a:rPr lang="fr-FR" sz="3500" dirty="0" err="1" smtClean="0"/>
              <a:t>Depover</a:t>
            </a:r>
            <a:r>
              <a:rPr lang="fr-FR" sz="3500" dirty="0"/>
              <a:t>, C., &amp; </a:t>
            </a:r>
            <a:r>
              <a:rPr lang="fr-FR" sz="3500" dirty="0" err="1"/>
              <a:t>Strebelle</a:t>
            </a:r>
            <a:r>
              <a:rPr lang="fr-FR" sz="3500" dirty="0"/>
              <a:t>, A. (1997). Un modèle et une stratégie d’intégration des TIC dans le processus éducatif. In L.O. Pochon, &amp; A. Blanchet (</a:t>
            </a:r>
            <a:r>
              <a:rPr lang="fr-FR" sz="3500" dirty="0" err="1"/>
              <a:t>dir</a:t>
            </a:r>
            <a:r>
              <a:rPr lang="fr-FR" sz="3500" dirty="0"/>
              <a:t>.), </a:t>
            </a:r>
            <a:r>
              <a:rPr lang="fr-FR" sz="3500" i="1" dirty="0"/>
              <a:t>L’ordinateur à l’école : De l’introduction à l’intégration</a:t>
            </a:r>
            <a:r>
              <a:rPr lang="fr-FR" sz="3500" dirty="0"/>
              <a:t> (p. 73-98). Neuchâtel : Institut de recherche et de documentation pédagogique.</a:t>
            </a:r>
          </a:p>
          <a:p>
            <a:pPr marL="0" indent="0">
              <a:buNone/>
            </a:pPr>
            <a:r>
              <a:rPr lang="fr-FR" sz="3500" dirty="0" err="1"/>
              <a:t>Depover</a:t>
            </a:r>
            <a:r>
              <a:rPr lang="fr-FR" sz="3500" dirty="0"/>
              <a:t>, C., </a:t>
            </a:r>
            <a:r>
              <a:rPr lang="fr-FR" sz="3500" dirty="0" err="1"/>
              <a:t>Strebelle</a:t>
            </a:r>
            <a:r>
              <a:rPr lang="fr-FR" sz="3500" dirty="0"/>
              <a:t>, A., &amp; De Lièvre, B. (2007). Une modélisation du processus d’innovation s’articulant sur une dynamique de réseaux d’acteurs. In M. Baron, D. </a:t>
            </a:r>
            <a:r>
              <a:rPr lang="fr-FR" sz="3500" dirty="0" err="1"/>
              <a:t>Guin</a:t>
            </a:r>
            <a:r>
              <a:rPr lang="fr-FR" sz="3500" dirty="0"/>
              <a:t>, &amp; L. </a:t>
            </a:r>
            <a:r>
              <a:rPr lang="fr-FR" sz="3500" dirty="0" err="1"/>
              <a:t>Trouche</a:t>
            </a:r>
            <a:r>
              <a:rPr lang="fr-FR" sz="3500" dirty="0"/>
              <a:t> (</a:t>
            </a:r>
            <a:r>
              <a:rPr lang="fr-FR" sz="3500" dirty="0" err="1"/>
              <a:t>dir</a:t>
            </a:r>
            <a:r>
              <a:rPr lang="fr-FR" sz="3500" dirty="0"/>
              <a:t>.), </a:t>
            </a:r>
            <a:r>
              <a:rPr lang="fr-FR" sz="3500" i="1" dirty="0"/>
              <a:t>Environnements informatisés et ressources numériques pour l’apprentissage : Conception et usages, regards croisés</a:t>
            </a:r>
            <a:r>
              <a:rPr lang="fr-FR" sz="3500" dirty="0"/>
              <a:t> (p. 140-169). Paris : Hermès/Lavoisier.</a:t>
            </a:r>
          </a:p>
          <a:p>
            <a:pPr marL="0" indent="0">
              <a:buNone/>
            </a:pPr>
            <a:r>
              <a:rPr lang="fr-FR" sz="3500" dirty="0" smtClean="0"/>
              <a:t>Dillon, A. et Morris, </a:t>
            </a:r>
            <a:r>
              <a:rPr lang="fr-FR" sz="3500" dirty="0"/>
              <a:t>M., (1996) l'acceptation d'utilisateur de technologies </a:t>
            </a:r>
            <a:r>
              <a:rPr lang="fr-FR" sz="3500" dirty="0" smtClean="0"/>
              <a:t>de l'information</a:t>
            </a:r>
            <a:r>
              <a:rPr lang="fr-FR" sz="3500" dirty="0"/>
              <a:t>: théories et modèles. Dans: Williams M. (</a:t>
            </a:r>
            <a:r>
              <a:rPr lang="fr-FR" sz="3500" dirty="0" err="1"/>
              <a:t>ed</a:t>
            </a:r>
            <a:r>
              <a:rPr lang="fr-FR" sz="3500" dirty="0"/>
              <a:t>.), </a:t>
            </a:r>
            <a:r>
              <a:rPr lang="fr-FR" sz="3500" i="1" dirty="0" err="1"/>
              <a:t>Review</a:t>
            </a:r>
            <a:r>
              <a:rPr lang="fr-FR" sz="3500" i="1" dirty="0"/>
              <a:t> of sciences </a:t>
            </a:r>
            <a:r>
              <a:rPr lang="fr-FR" sz="3500" i="1" dirty="0" smtClean="0"/>
              <a:t>de l'information </a:t>
            </a:r>
            <a:r>
              <a:rPr lang="fr-FR" sz="3500" i="1" dirty="0"/>
              <a:t>annuelle et de la technologie, </a:t>
            </a:r>
            <a:r>
              <a:rPr lang="fr-FR" sz="3500" dirty="0"/>
              <a:t>vol. 31, (Medford, NJ: Information </a:t>
            </a:r>
            <a:r>
              <a:rPr lang="fr-FR" sz="3500" dirty="0" err="1"/>
              <a:t>Today</a:t>
            </a:r>
            <a:r>
              <a:rPr lang="fr-FR" sz="3500" dirty="0"/>
              <a:t>). 31</a:t>
            </a:r>
            <a:r>
              <a:rPr lang="fr-FR" sz="3500" dirty="0" smtClean="0"/>
              <a:t>, (</a:t>
            </a:r>
            <a:r>
              <a:rPr lang="fr-FR" sz="3500" dirty="0"/>
              <a:t>Medford, NJ: Information </a:t>
            </a:r>
            <a:r>
              <a:rPr lang="fr-FR" sz="3500" dirty="0" err="1"/>
              <a:t>Today</a:t>
            </a:r>
            <a:r>
              <a:rPr lang="fr-FR" sz="3500" dirty="0"/>
              <a:t>).</a:t>
            </a:r>
            <a:endParaRPr lang="fr-FR" sz="3500" dirty="0" smtClean="0"/>
          </a:p>
          <a:p>
            <a:pPr marL="0" indent="0">
              <a:buNone/>
            </a:pPr>
            <a:r>
              <a:rPr lang="en-US" sz="3500" dirty="0" smtClean="0"/>
              <a:t>Nielsen</a:t>
            </a:r>
            <a:r>
              <a:rPr lang="en-US" sz="3500" dirty="0"/>
              <a:t>, J. (1994). Estimating the number of subjects needed for a thinking aloud test. </a:t>
            </a:r>
            <a:r>
              <a:rPr lang="en-US" sz="3500" i="1" dirty="0"/>
              <a:t>International Journal of Human-Computer Studies, 41</a:t>
            </a:r>
            <a:r>
              <a:rPr lang="en-US" sz="3500" dirty="0"/>
              <a:t> (3), 385-397. </a:t>
            </a:r>
            <a:endParaRPr lang="en-US" sz="3500" dirty="0" smtClean="0"/>
          </a:p>
          <a:p>
            <a:pPr marL="0" indent="0">
              <a:buNone/>
            </a:pPr>
            <a:r>
              <a:rPr lang="fr-FR" sz="3500" dirty="0" err="1"/>
              <a:t>Rabardel</a:t>
            </a:r>
            <a:r>
              <a:rPr lang="fr-FR" sz="3500" dirty="0"/>
              <a:t>, P. (1995). </a:t>
            </a:r>
            <a:r>
              <a:rPr lang="fr-FR" sz="3500" i="1" dirty="0"/>
              <a:t>Les hommes et les technologies : Une approche cognitive des instruments contemporains</a:t>
            </a:r>
            <a:r>
              <a:rPr lang="fr-FR" sz="3500" dirty="0"/>
              <a:t>. Paris : Armand Colin.</a:t>
            </a:r>
          </a:p>
          <a:p>
            <a:pPr marL="0" indent="0">
              <a:buNone/>
            </a:pPr>
            <a:r>
              <a:rPr lang="fr-FR" sz="3500" dirty="0" err="1"/>
              <a:t>Senach</a:t>
            </a:r>
            <a:r>
              <a:rPr lang="fr-FR" sz="3500" dirty="0"/>
              <a:t>, B. (1990</a:t>
            </a:r>
            <a:r>
              <a:rPr lang="fr-FR" sz="3500" i="1" dirty="0"/>
              <a:t>). Evaluation ergonomique des interfaces Homme/Machine : une revue de la</a:t>
            </a:r>
          </a:p>
          <a:p>
            <a:pPr marL="0" indent="0">
              <a:buNone/>
            </a:pPr>
            <a:r>
              <a:rPr lang="fr-FR" sz="3500" i="1" dirty="0"/>
              <a:t>littérature</a:t>
            </a:r>
            <a:r>
              <a:rPr lang="fr-FR" sz="3500" dirty="0"/>
              <a:t>. Rapport INRIA n° 1180, Le Chesnay : INRIA Publications.</a:t>
            </a:r>
            <a:endParaRPr lang="fr-FR" sz="3500" dirty="0" smtClean="0"/>
          </a:p>
          <a:p>
            <a:pPr marL="0" indent="0">
              <a:buNone/>
            </a:pPr>
            <a:r>
              <a:rPr lang="fr-FR" sz="3500" dirty="0"/>
              <a:t>Tricot, A., &amp; </a:t>
            </a:r>
            <a:r>
              <a:rPr lang="fr-FR" sz="3500" dirty="0" err="1"/>
              <a:t>Plegat-Soutjis</a:t>
            </a:r>
            <a:r>
              <a:rPr lang="fr-FR" sz="3500" dirty="0"/>
              <a:t> F. (2003). Pour une approche ergonomique de la conception d’un dispositif de formation à distance utilisant les TIC. </a:t>
            </a:r>
            <a:r>
              <a:rPr lang="fr-FR" sz="3500" i="1" dirty="0"/>
              <a:t>STICEF, Sciences et Technologies de l´Information et de la Communication pour l´Éducation et la Formation, 10</a:t>
            </a:r>
            <a:r>
              <a:rPr lang="fr-FR" sz="3500" dirty="0"/>
              <a:t>. En ligne </a:t>
            </a:r>
            <a:r>
              <a:rPr lang="fr-FR" sz="3500" u="sng" dirty="0">
                <a:hlinkClick r:id="rId4"/>
              </a:rPr>
              <a:t>http://sticef.univ-lemans.fr/num/vol2003/tricot-07s/sticef_2003_tricot_07s.htm</a:t>
            </a:r>
            <a:r>
              <a:rPr lang="fr-FR" sz="3500" dirty="0"/>
              <a:t> (consulté le 16 août).</a:t>
            </a:r>
          </a:p>
          <a:p>
            <a:pPr marL="0" indent="0">
              <a:buNone/>
            </a:pPr>
            <a:r>
              <a:rPr lang="fr-FR" sz="3500" dirty="0"/>
              <a:t>Tricot, A., </a:t>
            </a:r>
            <a:r>
              <a:rPr lang="fr-FR" sz="3500" dirty="0" err="1"/>
              <a:t>Plégat-Soutjis</a:t>
            </a:r>
            <a:r>
              <a:rPr lang="fr-FR" sz="3500" dirty="0"/>
              <a:t>, F., Camps, J.-F., Amiel, A., Lutz, G., &amp; A. </a:t>
            </a:r>
            <a:r>
              <a:rPr lang="fr-FR" sz="3500" dirty="0" err="1"/>
              <a:t>Morcillo</a:t>
            </a:r>
            <a:r>
              <a:rPr lang="fr-FR" sz="3500" dirty="0"/>
              <a:t>, (2003). Utilité, utilisabilité, acceptabilité : Interpréter les relations entre trois dimensions de l’évaluation des EIAH. In C. Desmoulins, P. Marquet, &amp; D. </a:t>
            </a:r>
            <a:r>
              <a:rPr lang="fr-FR" sz="3500" dirty="0" err="1"/>
              <a:t>Bouhineau</a:t>
            </a:r>
            <a:r>
              <a:rPr lang="fr-FR" sz="3500" dirty="0"/>
              <a:t> (</a:t>
            </a:r>
            <a:r>
              <a:rPr lang="fr-FR" sz="3500" dirty="0" err="1"/>
              <a:t>dir</a:t>
            </a:r>
            <a:r>
              <a:rPr lang="fr-FR" sz="3500" dirty="0"/>
              <a:t>.). </a:t>
            </a:r>
            <a:r>
              <a:rPr lang="fr-FR" sz="3500" i="1" dirty="0"/>
              <a:t>Environnements informatiques pour l’apprentissage humain </a:t>
            </a:r>
            <a:r>
              <a:rPr lang="fr-FR" sz="3500" dirty="0"/>
              <a:t>(p. 391-402).</a:t>
            </a:r>
            <a:r>
              <a:rPr lang="fr-FR" sz="3500" i="1" dirty="0"/>
              <a:t> </a:t>
            </a:r>
            <a:r>
              <a:rPr lang="nl-NL" sz="3500" dirty="0"/>
              <a:t>Paris : ATIEF/INRP</a:t>
            </a:r>
            <a:r>
              <a:rPr lang="fr-FR" sz="3500" dirty="0" smtClean="0"/>
              <a:t>.</a:t>
            </a:r>
            <a:endParaRPr lang="fr-FR" dirty="0"/>
          </a:p>
        </p:txBody>
      </p:sp>
    </p:spTree>
    <p:extLst>
      <p:ext uri="{BB962C8B-B14F-4D97-AF65-F5344CB8AC3E}">
        <p14:creationId xmlns:p14="http://schemas.microsoft.com/office/powerpoint/2010/main" val="1653085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32114" y="2471511"/>
            <a:ext cx="10515600" cy="1325563"/>
          </a:xfrm>
        </p:spPr>
        <p:txBody>
          <a:bodyPr/>
          <a:lstStyle/>
          <a:p>
            <a:r>
              <a:rPr lang="fr-FR" dirty="0" smtClean="0"/>
              <a:t>Merci de votre attention …</a:t>
            </a:r>
            <a:endParaRPr lang="fr-FR" dirty="0"/>
          </a:p>
        </p:txBody>
      </p:sp>
    </p:spTree>
    <p:extLst>
      <p:ext uri="{BB962C8B-B14F-4D97-AF65-F5344CB8AC3E}">
        <p14:creationId xmlns:p14="http://schemas.microsoft.com/office/powerpoint/2010/main" val="1791001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7400" y="1978025"/>
            <a:ext cx="10515600" cy="1325563"/>
          </a:xfrm>
        </p:spPr>
        <p:txBody>
          <a:bodyPr/>
          <a:lstStyle/>
          <a:p>
            <a:r>
              <a:rPr lang="fr-FR" dirty="0" smtClean="0"/>
              <a:t>4 grandes orientations pour analyser les TIC selon </a:t>
            </a:r>
            <a:r>
              <a:rPr lang="fr-FR" dirty="0" err="1" smtClean="0"/>
              <a:t>Albero</a:t>
            </a:r>
            <a:r>
              <a:rPr lang="fr-FR" dirty="0" smtClean="0"/>
              <a:t> (2004)</a:t>
            </a:r>
            <a:endParaRPr lang="fr-FR" dirty="0"/>
          </a:p>
        </p:txBody>
      </p:sp>
      <p:sp>
        <p:nvSpPr>
          <p:cNvPr id="3" name="Espace réservé du contenu 2"/>
          <p:cNvSpPr>
            <a:spLocks noGrp="1"/>
          </p:cNvSpPr>
          <p:nvPr>
            <p:ph idx="1"/>
          </p:nvPr>
        </p:nvSpPr>
        <p:spPr>
          <a:xfrm>
            <a:off x="927099" y="3863201"/>
            <a:ext cx="10515600" cy="2095500"/>
          </a:xfrm>
        </p:spPr>
        <p:txBody>
          <a:bodyPr/>
          <a:lstStyle/>
          <a:p>
            <a:pPr marL="514350" indent="-514350">
              <a:buFont typeface="+mj-lt"/>
              <a:buAutoNum type="arabicPeriod"/>
            </a:pPr>
            <a:r>
              <a:rPr lang="fr-FR" dirty="0" smtClean="0"/>
              <a:t>Philosophique</a:t>
            </a:r>
          </a:p>
          <a:p>
            <a:pPr marL="514350" indent="-514350">
              <a:buFont typeface="+mj-lt"/>
              <a:buAutoNum type="arabicPeriod"/>
            </a:pPr>
            <a:r>
              <a:rPr lang="fr-FR" dirty="0" smtClean="0"/>
              <a:t>En épistémologie</a:t>
            </a:r>
          </a:p>
          <a:p>
            <a:pPr marL="514350" indent="-514350">
              <a:buFont typeface="+mj-lt"/>
              <a:buAutoNum type="arabicPeriod"/>
            </a:pPr>
            <a:r>
              <a:rPr lang="fr-FR" dirty="0" smtClean="0"/>
              <a:t>EIAH </a:t>
            </a:r>
          </a:p>
          <a:p>
            <a:pPr marL="514350" indent="-514350">
              <a:buFont typeface="+mj-lt"/>
              <a:buAutoNum type="arabicPeriod"/>
            </a:pPr>
            <a:r>
              <a:rPr lang="fr-FR" dirty="0" smtClean="0"/>
              <a:t>SHS</a:t>
            </a:r>
          </a:p>
          <a:p>
            <a:pPr marL="514350" indent="-514350">
              <a:buFont typeface="+mj-lt"/>
              <a:buAutoNum type="arabicPeriod"/>
            </a:pPr>
            <a:endParaRPr lang="fr-FR" dirty="0"/>
          </a:p>
        </p:txBody>
      </p:sp>
      <p:sp>
        <p:nvSpPr>
          <p:cNvPr id="4" name="ZoneTexte 3"/>
          <p:cNvSpPr txBox="1"/>
          <p:nvPr/>
        </p:nvSpPr>
        <p:spPr>
          <a:xfrm>
            <a:off x="787400" y="860981"/>
            <a:ext cx="5764655" cy="646331"/>
          </a:xfrm>
          <a:prstGeom prst="rect">
            <a:avLst/>
          </a:prstGeom>
          <a:noFill/>
        </p:spPr>
        <p:txBody>
          <a:bodyPr wrap="none" rtlCol="0">
            <a:spAutoFit/>
          </a:bodyPr>
          <a:lstStyle/>
          <a:p>
            <a:r>
              <a:rPr lang="fr-FR" sz="3600" b="1" dirty="0" smtClean="0"/>
              <a:t>LES COURANTS THEORIQUES </a:t>
            </a:r>
            <a:endParaRPr lang="fr-FR" sz="3600" b="1" dirty="0"/>
          </a:p>
        </p:txBody>
      </p:sp>
    </p:spTree>
    <p:extLst>
      <p:ext uri="{BB962C8B-B14F-4D97-AF65-F5344CB8AC3E}">
        <p14:creationId xmlns:p14="http://schemas.microsoft.com/office/powerpoint/2010/main" val="866820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98500" y="1387626"/>
            <a:ext cx="10130609" cy="5208438"/>
          </a:xfrm>
        </p:spPr>
        <p:txBody>
          <a:bodyPr>
            <a:normAutofit fontScale="70000" lnSpcReduction="20000"/>
          </a:bodyPr>
          <a:lstStyle/>
          <a:p>
            <a:pPr>
              <a:spcBef>
                <a:spcPts val="500"/>
              </a:spcBef>
            </a:pPr>
            <a:r>
              <a:rPr lang="fr-FR" dirty="0" smtClean="0"/>
              <a:t>1. </a:t>
            </a:r>
            <a:r>
              <a:rPr lang="fr-FR" b="1" dirty="0" smtClean="0"/>
              <a:t>Le </a:t>
            </a:r>
            <a:r>
              <a:rPr lang="fr-FR" b="1" dirty="0"/>
              <a:t>contexte de conception </a:t>
            </a:r>
            <a:r>
              <a:rPr lang="fr-FR" dirty="0"/>
              <a:t>(apprenants, conditions de déroulement de la formation,  conditions de conception du dispositif et du déroulement de la formation</a:t>
            </a:r>
            <a:r>
              <a:rPr lang="fr-FR" dirty="0" smtClean="0"/>
              <a:t>). </a:t>
            </a:r>
          </a:p>
          <a:p>
            <a:pPr>
              <a:spcBef>
                <a:spcPts val="500"/>
              </a:spcBef>
            </a:pPr>
            <a:r>
              <a:rPr lang="fr-FR" dirty="0"/>
              <a:t/>
            </a:r>
            <a:br>
              <a:rPr lang="fr-FR" dirty="0"/>
            </a:br>
            <a:r>
              <a:rPr lang="fr-FR" dirty="0" smtClean="0"/>
              <a:t>2. L</a:t>
            </a:r>
            <a:r>
              <a:rPr lang="fr-FR" b="1" dirty="0" smtClean="0"/>
              <a:t>es </a:t>
            </a:r>
            <a:r>
              <a:rPr lang="fr-FR" b="1" dirty="0"/>
              <a:t>connaissances à acquérir</a:t>
            </a:r>
            <a:r>
              <a:rPr lang="fr-FR" dirty="0"/>
              <a:t> (contenus, formats des connaissances, degré de nouveauté, relations entre les connaissances, architecture générale, grains de connaissances, processus d’apprentissage envisagés</a:t>
            </a:r>
            <a:r>
              <a:rPr lang="fr-FR" dirty="0" smtClean="0"/>
              <a:t>).</a:t>
            </a:r>
          </a:p>
          <a:p>
            <a:pPr>
              <a:spcBef>
                <a:spcPts val="500"/>
              </a:spcBef>
            </a:pPr>
            <a:r>
              <a:rPr lang="fr-FR" dirty="0"/>
              <a:t/>
            </a:r>
            <a:br>
              <a:rPr lang="fr-FR" dirty="0"/>
            </a:br>
            <a:r>
              <a:rPr lang="fr-FR" dirty="0" smtClean="0"/>
              <a:t>3. L</a:t>
            </a:r>
            <a:r>
              <a:rPr lang="fr-FR" b="1" dirty="0" smtClean="0"/>
              <a:t>e </a:t>
            </a:r>
            <a:r>
              <a:rPr lang="fr-FR" b="1" dirty="0"/>
              <a:t>scénario didactique</a:t>
            </a:r>
            <a:r>
              <a:rPr lang="fr-FR" dirty="0"/>
              <a:t> (présentation des objectifs, tâches d’apprentissage, progression dans les contenus, régulation de l’activité de l’apprenant, évaluation des connaissances) et </a:t>
            </a:r>
            <a:r>
              <a:rPr lang="fr-FR" dirty="0" smtClean="0"/>
              <a:t>l</a:t>
            </a:r>
            <a:r>
              <a:rPr lang="fr-FR" b="1" dirty="0" smtClean="0"/>
              <a:t>e </a:t>
            </a:r>
            <a:r>
              <a:rPr lang="fr-FR" b="1" dirty="0"/>
              <a:t>scénario d’utilisation du dispositif</a:t>
            </a:r>
            <a:r>
              <a:rPr lang="fr-FR" dirty="0"/>
              <a:t> (critères de cohérence et de simplicité, scénario implicite </a:t>
            </a:r>
            <a:r>
              <a:rPr lang="fr-FR" i="1" dirty="0"/>
              <a:t>versus </a:t>
            </a:r>
            <a:r>
              <a:rPr lang="fr-FR" dirty="0"/>
              <a:t>explicite, flexibilité et prévention des erreurs</a:t>
            </a:r>
            <a:r>
              <a:rPr lang="fr-FR" dirty="0" smtClean="0"/>
              <a:t>).</a:t>
            </a:r>
          </a:p>
          <a:p>
            <a:pPr>
              <a:spcBef>
                <a:spcPts val="500"/>
              </a:spcBef>
            </a:pPr>
            <a:r>
              <a:rPr lang="fr-FR" dirty="0"/>
              <a:t/>
            </a:r>
            <a:br>
              <a:rPr lang="fr-FR" dirty="0"/>
            </a:br>
            <a:r>
              <a:rPr lang="fr-FR" dirty="0" smtClean="0"/>
              <a:t>4. L</a:t>
            </a:r>
            <a:r>
              <a:rPr lang="fr-FR" b="1" dirty="0" smtClean="0"/>
              <a:t>’interface</a:t>
            </a:r>
            <a:r>
              <a:rPr lang="fr-FR" dirty="0" smtClean="0"/>
              <a:t> </a:t>
            </a:r>
            <a:r>
              <a:rPr lang="fr-FR" dirty="0"/>
              <a:t>ou comment représenter les connaissances et les fonctionnalités (fonctionnalités explicites ou non et cohérentes ou incohérentes, degré de cohésion graphique, structuration de l’espace, représentation des connaissances, simplicité ou complexité de l’interface</a:t>
            </a:r>
            <a:r>
              <a:rPr lang="fr-FR" dirty="0" smtClean="0"/>
              <a:t>).</a:t>
            </a:r>
          </a:p>
          <a:p>
            <a:pPr>
              <a:spcBef>
                <a:spcPts val="500"/>
              </a:spcBef>
            </a:pPr>
            <a:r>
              <a:rPr lang="fr-FR" dirty="0"/>
              <a:t/>
            </a:r>
            <a:br>
              <a:rPr lang="fr-FR" dirty="0"/>
            </a:br>
            <a:r>
              <a:rPr lang="fr-FR" dirty="0" smtClean="0"/>
              <a:t>5. L</a:t>
            </a:r>
            <a:r>
              <a:rPr lang="fr-FR" b="1" dirty="0" smtClean="0"/>
              <a:t>e </a:t>
            </a:r>
            <a:r>
              <a:rPr lang="fr-FR" b="1" dirty="0"/>
              <a:t>scénario de communication entre les acteurs </a:t>
            </a:r>
            <a:r>
              <a:rPr lang="fr-FR" dirty="0"/>
              <a:t>: rôle de chacun, sens de la communication, communications privées </a:t>
            </a:r>
            <a:r>
              <a:rPr lang="fr-FR" i="1" dirty="0"/>
              <a:t>versus </a:t>
            </a:r>
            <a:r>
              <a:rPr lang="fr-FR" dirty="0"/>
              <a:t>publiques, durée des communications (synchrones</a:t>
            </a:r>
            <a:r>
              <a:rPr lang="fr-FR" i="1" dirty="0"/>
              <a:t> versus</a:t>
            </a:r>
            <a:r>
              <a:rPr lang="fr-FR" dirty="0"/>
              <a:t> asynchrones), contenus des </a:t>
            </a:r>
            <a:r>
              <a:rPr lang="fr-FR" dirty="0" smtClean="0"/>
              <a:t>échanges.</a:t>
            </a:r>
          </a:p>
          <a:p>
            <a:pPr>
              <a:spcBef>
                <a:spcPts val="500"/>
              </a:spcBef>
            </a:pPr>
            <a:r>
              <a:rPr lang="fr-FR" dirty="0"/>
              <a:t/>
            </a:r>
            <a:br>
              <a:rPr lang="fr-FR" dirty="0"/>
            </a:br>
            <a:r>
              <a:rPr lang="fr-FR" dirty="0" smtClean="0"/>
              <a:t>6. L</a:t>
            </a:r>
            <a:r>
              <a:rPr lang="fr-FR" b="1" dirty="0" smtClean="0"/>
              <a:t>’évaluation </a:t>
            </a:r>
            <a:r>
              <a:rPr lang="fr-FR" b="1" dirty="0"/>
              <a:t>du dispositif </a:t>
            </a:r>
            <a:r>
              <a:rPr lang="fr-FR" dirty="0"/>
              <a:t>(quand ? quoi ? avec quelles méthodes ?). </a:t>
            </a:r>
          </a:p>
          <a:p>
            <a:pPr>
              <a:spcBef>
                <a:spcPts val="500"/>
              </a:spcBef>
            </a:pPr>
            <a:endParaRPr lang="fr-FR" dirty="0"/>
          </a:p>
        </p:txBody>
      </p:sp>
      <p:sp>
        <p:nvSpPr>
          <p:cNvPr id="4" name="ZoneTexte 3"/>
          <p:cNvSpPr txBox="1"/>
          <p:nvPr/>
        </p:nvSpPr>
        <p:spPr>
          <a:xfrm>
            <a:off x="570621" y="187296"/>
            <a:ext cx="11969110" cy="1200329"/>
          </a:xfrm>
          <a:prstGeom prst="rect">
            <a:avLst/>
          </a:prstGeom>
          <a:noFill/>
        </p:spPr>
        <p:txBody>
          <a:bodyPr wrap="none" rtlCol="0">
            <a:spAutoFit/>
          </a:bodyPr>
          <a:lstStyle/>
          <a:p>
            <a:r>
              <a:rPr lang="fr-FR" sz="3600" b="1" dirty="0" smtClean="0"/>
              <a:t>LES DOMAINES DE RECHERCHES concernés par la psychologie </a:t>
            </a:r>
          </a:p>
          <a:p>
            <a:r>
              <a:rPr lang="fr-FR" sz="3600" b="1" dirty="0" smtClean="0"/>
              <a:t>et l’ergonomie cognitive selon Tricot et </a:t>
            </a:r>
            <a:r>
              <a:rPr lang="fr-FR" sz="3600" b="1" dirty="0" err="1" smtClean="0"/>
              <a:t>Plégat-Soutjis</a:t>
            </a:r>
            <a:r>
              <a:rPr lang="fr-FR" sz="3600" b="1" dirty="0" smtClean="0"/>
              <a:t> (2003</a:t>
            </a:r>
            <a:r>
              <a:rPr lang="fr-FR" sz="3600" b="1" dirty="0" smtClean="0"/>
              <a:t>)</a:t>
            </a:r>
            <a:endParaRPr lang="fr-FR" sz="3600" b="1" dirty="0"/>
          </a:p>
        </p:txBody>
      </p:sp>
    </p:spTree>
    <p:extLst>
      <p:ext uri="{BB962C8B-B14F-4D97-AF65-F5344CB8AC3E}">
        <p14:creationId xmlns:p14="http://schemas.microsoft.com/office/powerpoint/2010/main" val="2909661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latin typeface="+mn-lt"/>
              </a:rPr>
              <a:t>LES DIMENSIONS CONCERNES PAR L’ETUDE DES USAGES DES TIC </a:t>
            </a:r>
            <a:endParaRPr lang="fr-FR" sz="3600" b="1" dirty="0">
              <a:latin typeface="+mn-lt"/>
            </a:endParaRPr>
          </a:p>
        </p:txBody>
      </p:sp>
      <p:sp>
        <p:nvSpPr>
          <p:cNvPr id="3" name="Espace réservé du contenu 2"/>
          <p:cNvSpPr>
            <a:spLocks noGrp="1"/>
          </p:cNvSpPr>
          <p:nvPr>
            <p:ph idx="1"/>
          </p:nvPr>
        </p:nvSpPr>
        <p:spPr>
          <a:xfrm>
            <a:off x="838200" y="2425699"/>
            <a:ext cx="10515600" cy="3751263"/>
          </a:xfrm>
        </p:spPr>
        <p:txBody>
          <a:bodyPr/>
          <a:lstStyle/>
          <a:p>
            <a:pPr marL="0" indent="0">
              <a:buNone/>
            </a:pPr>
            <a:r>
              <a:rPr lang="fr-FR" dirty="0" smtClean="0"/>
              <a:t>Depuis deux décennies, les recherches en ergonomie des systèmes « personne-machine » s’accordent pour prendre en compte trois dimensions pour analyser l’intégration d’une technologie (Dillon et Morris, 1996; Tricot et al., 2003; </a:t>
            </a:r>
            <a:r>
              <a:rPr lang="fr-FR" dirty="0" err="1" smtClean="0"/>
              <a:t>Bétrancourt</a:t>
            </a:r>
            <a:r>
              <a:rPr lang="fr-FR" dirty="0" smtClean="0"/>
              <a:t>, 2007) :</a:t>
            </a:r>
          </a:p>
          <a:p>
            <a:pPr lvl="1"/>
            <a:r>
              <a:rPr lang="fr-FR" sz="3200" dirty="0" smtClean="0"/>
              <a:t>L’utilité</a:t>
            </a:r>
          </a:p>
          <a:p>
            <a:pPr lvl="1"/>
            <a:r>
              <a:rPr lang="fr-FR" sz="3200" dirty="0" smtClean="0"/>
              <a:t>L’utilisabilité</a:t>
            </a:r>
          </a:p>
          <a:p>
            <a:pPr lvl="1"/>
            <a:r>
              <a:rPr lang="fr-FR" sz="3200" dirty="0" smtClean="0"/>
              <a:t>L’acceptabilité </a:t>
            </a:r>
          </a:p>
          <a:p>
            <a:endParaRPr lang="fr-FR" dirty="0"/>
          </a:p>
        </p:txBody>
      </p:sp>
    </p:spTree>
    <p:extLst>
      <p:ext uri="{BB962C8B-B14F-4D97-AF65-F5344CB8AC3E}">
        <p14:creationId xmlns:p14="http://schemas.microsoft.com/office/powerpoint/2010/main" val="1724276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Définitions</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Utilisabilité (ou </a:t>
            </a:r>
            <a:r>
              <a:rPr lang="fr-FR" dirty="0" err="1" smtClean="0"/>
              <a:t>usabilité</a:t>
            </a:r>
            <a:r>
              <a:rPr lang="fr-FR" dirty="0" smtClean="0"/>
              <a:t>) est le degré selon lequel un produit </a:t>
            </a:r>
            <a:r>
              <a:rPr lang="fr-FR" dirty="0"/>
              <a:t>est parfois utilisé par des utilisateurs identifiés, pour atteindre des buts définis avec efficacité, efficience et satisfaction dans un contexte d'utilisation spécifiée (norme ISO 9241)</a:t>
            </a:r>
            <a:endParaRPr lang="fr-FR" i="1" dirty="0" smtClean="0"/>
          </a:p>
          <a:p>
            <a:r>
              <a:rPr lang="fr-FR" dirty="0" smtClean="0"/>
              <a:t>Utilité selon </a:t>
            </a:r>
            <a:r>
              <a:rPr lang="fr-FR" dirty="0" err="1" smtClean="0"/>
              <a:t>Senach</a:t>
            </a:r>
            <a:r>
              <a:rPr lang="fr-FR" dirty="0" smtClean="0"/>
              <a:t> (1990), détermine si le système permet à l’utilisateur de réaliser sa tâche, s’il est capable de réaliser ce qui est nécessaire à l’utilisateur. L’utilité couvre la capacité fonctionnelle, les performances du système, les qualités d’assistance.</a:t>
            </a:r>
          </a:p>
          <a:p>
            <a:r>
              <a:rPr lang="fr-FR" dirty="0" smtClean="0"/>
              <a:t>Acceptabilité, </a:t>
            </a:r>
            <a:r>
              <a:rPr lang="fr-FR" dirty="0" smtClean="0"/>
              <a:t>c’est le degré d’acceptation d’une technologie par les utilisateurs. Pour </a:t>
            </a:r>
            <a:r>
              <a:rPr lang="fr-FR" dirty="0" smtClean="0"/>
              <a:t>Nielsen (1994), </a:t>
            </a:r>
            <a:r>
              <a:rPr lang="fr-FR" dirty="0" smtClean="0"/>
              <a:t>l’acceptabilité d’un produit renvoie à une combinaison entre acceptabilité sociale et acceptabilité pratique.</a:t>
            </a:r>
            <a:endParaRPr lang="fr-FR" dirty="0"/>
          </a:p>
        </p:txBody>
      </p:sp>
    </p:spTree>
    <p:extLst>
      <p:ext uri="{BB962C8B-B14F-4D97-AF65-F5344CB8AC3E}">
        <p14:creationId xmlns:p14="http://schemas.microsoft.com/office/powerpoint/2010/main" val="3663730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8443" y="948221"/>
            <a:ext cx="10515600" cy="1325563"/>
          </a:xfrm>
        </p:spPr>
        <p:txBody>
          <a:bodyPr>
            <a:normAutofit fontScale="90000"/>
          </a:bodyPr>
          <a:lstStyle/>
          <a:p>
            <a:r>
              <a:rPr lang="fr-FR" dirty="0"/>
              <a:t>Ces facteurs sont en général analysés </a:t>
            </a:r>
            <a:r>
              <a:rPr lang="fr-FR" dirty="0" smtClean="0"/>
              <a:t>et évalués </a:t>
            </a:r>
            <a:r>
              <a:rPr lang="fr-FR" dirty="0"/>
              <a:t>séparément bien qu’ils soient </a:t>
            </a:r>
            <a:r>
              <a:rPr lang="fr-FR" dirty="0" smtClean="0"/>
              <a:t>interdépendants </a:t>
            </a:r>
            <a:r>
              <a:rPr lang="fr-FR" dirty="0" smtClean="0"/>
              <a:t>comme le prouve le </a:t>
            </a:r>
            <a:r>
              <a:rPr lang="fr-FR" dirty="0" smtClean="0"/>
              <a:t>modèle de Dillon et Morris (1996)</a:t>
            </a:r>
            <a:r>
              <a:rPr lang="fr-FR" dirty="0"/>
              <a:t/>
            </a:r>
            <a:br>
              <a:rPr lang="fr-FR" dirty="0"/>
            </a:br>
            <a:endParaRPr lang="fr-FR" dirty="0"/>
          </a:p>
        </p:txBody>
      </p:sp>
      <p:pic>
        <p:nvPicPr>
          <p:cNvPr id="19" name="Espace réservé du contenu 18"/>
          <p:cNvPicPr>
            <a:picLocks noGrp="1" noChangeAspect="1"/>
          </p:cNvPicPr>
          <p:nvPr>
            <p:ph idx="1"/>
          </p:nvPr>
        </p:nvPicPr>
        <p:blipFill>
          <a:blip r:embed="rId3"/>
          <a:stretch>
            <a:fillRect/>
          </a:stretch>
        </p:blipFill>
        <p:spPr>
          <a:xfrm>
            <a:off x="1775791" y="2067339"/>
            <a:ext cx="8560905" cy="4306957"/>
          </a:xfrm>
          <a:prstGeom prst="rect">
            <a:avLst/>
          </a:prstGeom>
        </p:spPr>
      </p:pic>
      <p:sp>
        <p:nvSpPr>
          <p:cNvPr id="21" name="Rectangle 20"/>
          <p:cNvSpPr/>
          <p:nvPr/>
        </p:nvSpPr>
        <p:spPr>
          <a:xfrm>
            <a:off x="3776870" y="5844209"/>
            <a:ext cx="1192695" cy="3578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23238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Pour Tricot </a:t>
            </a:r>
            <a:r>
              <a:rPr lang="fr-FR" sz="4000" dirty="0"/>
              <a:t>A., </a:t>
            </a:r>
            <a:r>
              <a:rPr lang="fr-FR" sz="4000" dirty="0" err="1"/>
              <a:t>Plégat-Soutjis</a:t>
            </a:r>
            <a:r>
              <a:rPr lang="fr-FR" sz="4000" dirty="0"/>
              <a:t> F., Camps J.F., Amiel A., Lutz G., </a:t>
            </a:r>
            <a:r>
              <a:rPr lang="fr-FR" sz="4000" dirty="0" err="1"/>
              <a:t>Morcillo</a:t>
            </a:r>
            <a:r>
              <a:rPr lang="fr-FR" sz="4000" dirty="0"/>
              <a:t> </a:t>
            </a:r>
            <a:r>
              <a:rPr lang="fr-FR" sz="4000" dirty="0" smtClean="0"/>
              <a:t>A. (2003</a:t>
            </a:r>
            <a:r>
              <a:rPr lang="fr-FR" sz="4000" dirty="0"/>
              <a:t>)</a:t>
            </a:r>
          </a:p>
        </p:txBody>
      </p:sp>
      <p:sp>
        <p:nvSpPr>
          <p:cNvPr id="3" name="Espace réservé du contenu 2"/>
          <p:cNvSpPr>
            <a:spLocks noGrp="1"/>
          </p:cNvSpPr>
          <p:nvPr>
            <p:ph idx="1"/>
          </p:nvPr>
        </p:nvSpPr>
        <p:spPr/>
        <p:txBody>
          <a:bodyPr>
            <a:normAutofit fontScale="85000" lnSpcReduction="20000"/>
          </a:bodyPr>
          <a:lstStyle/>
          <a:p>
            <a:pPr marL="0" indent="0">
              <a:buNone/>
            </a:pPr>
            <a:endParaRPr lang="fr-FR" i="1" dirty="0"/>
          </a:p>
          <a:p>
            <a:pPr algn="just"/>
            <a:r>
              <a:rPr lang="fr-FR" i="1" dirty="0" smtClean="0"/>
              <a:t>L’évaluation </a:t>
            </a:r>
            <a:r>
              <a:rPr lang="fr-FR" i="1" dirty="0"/>
              <a:t>de l’utilité relève du domaine général de la pédagogie, des didactiques et plus généralement de l’évaluation telle qu’elle est conçue en </a:t>
            </a:r>
            <a:r>
              <a:rPr lang="fr-FR" i="1" dirty="0" smtClean="0"/>
              <a:t>formation</a:t>
            </a:r>
            <a:r>
              <a:rPr lang="fr-FR" i="1" dirty="0"/>
              <a:t> </a:t>
            </a:r>
            <a:r>
              <a:rPr lang="fr-FR" dirty="0" smtClean="0"/>
              <a:t>(p</a:t>
            </a:r>
            <a:r>
              <a:rPr lang="fr-FR" dirty="0"/>
              <a:t>. 395). Il s’agit d’évaluer s’il y a bien adéquation entre l’objectif d’apprentissage défini par l’enseignant et l’atteinte de cet objectif ; trois niveaux d’évaluation se trouvent interpellés : comment, quoi et pourquoi ? </a:t>
            </a:r>
          </a:p>
          <a:p>
            <a:pPr algn="just"/>
            <a:r>
              <a:rPr lang="fr-FR" dirty="0" smtClean="0"/>
              <a:t>L’évaluation </a:t>
            </a:r>
            <a:r>
              <a:rPr lang="fr-FR" dirty="0"/>
              <a:t>de l’utilisabilité apprécie la possibilité d’utiliser l’EIAH ou sa maniabilité. Elle se joue au niveau de son interface (cohérence, lisibilité…) et de sa navigation (cohérence, simplicité, exhaustivité des déplacements possibles). </a:t>
            </a:r>
          </a:p>
          <a:p>
            <a:pPr lvl="0" algn="just"/>
            <a:r>
              <a:rPr lang="fr-FR" dirty="0"/>
              <a:t>L’acceptabilité d’un EIAH représente la valeur de la représentation mentale (attitudes, opinions etc.) à propos d’un EIAH, de son utilité et de son utilisabilité. Cette représentation peut être individuelle ou collective. L’acceptabilité peut être sensible à des facteurs comme la culture, les affects, la motivation ou les valeurs personnelles des apprenants. </a:t>
            </a:r>
          </a:p>
          <a:p>
            <a:endParaRPr lang="fr-FR" dirty="0"/>
          </a:p>
        </p:txBody>
      </p:sp>
    </p:spTree>
    <p:extLst>
      <p:ext uri="{BB962C8B-B14F-4D97-AF65-F5344CB8AC3E}">
        <p14:creationId xmlns:p14="http://schemas.microsoft.com/office/powerpoint/2010/main" val="2298434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445716"/>
            <a:ext cx="10515600" cy="1325563"/>
          </a:xfrm>
        </p:spPr>
        <p:txBody>
          <a:bodyPr>
            <a:normAutofit fontScale="90000"/>
          </a:bodyPr>
          <a:lstStyle/>
          <a:p>
            <a:pPr algn="just"/>
            <a:r>
              <a:rPr lang="fr-FR" dirty="0" smtClean="0"/>
              <a:t>Tentative de modélisation des liens entre les ancrages théoriques, les objectifs, les </a:t>
            </a:r>
            <a:r>
              <a:rPr lang="fr-FR" dirty="0"/>
              <a:t>objets</a:t>
            </a:r>
            <a:r>
              <a:rPr lang="fr-FR" dirty="0" smtClean="0"/>
              <a:t> et certains domaines travaillés.</a:t>
            </a:r>
            <a:endParaRPr lang="fr-FR" dirty="0"/>
          </a:p>
        </p:txBody>
      </p:sp>
    </p:spTree>
    <p:extLst>
      <p:ext uri="{BB962C8B-B14F-4D97-AF65-F5344CB8AC3E}">
        <p14:creationId xmlns:p14="http://schemas.microsoft.com/office/powerpoint/2010/main" val="2470893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295400" y="101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7" name="Objet 6"/>
          <p:cNvGraphicFramePr>
            <a:graphicFrameLocks noChangeAspect="1"/>
          </p:cNvGraphicFramePr>
          <p:nvPr>
            <p:extLst>
              <p:ext uri="{D42A27DB-BD31-4B8C-83A1-F6EECF244321}">
                <p14:modId xmlns:p14="http://schemas.microsoft.com/office/powerpoint/2010/main" val="2938421586"/>
              </p:ext>
            </p:extLst>
          </p:nvPr>
        </p:nvGraphicFramePr>
        <p:xfrm>
          <a:off x="660400" y="101601"/>
          <a:ext cx="10264775" cy="6070600"/>
        </p:xfrm>
        <a:graphic>
          <a:graphicData uri="http://schemas.openxmlformats.org/presentationml/2006/ole">
            <mc:AlternateContent xmlns:mc="http://schemas.openxmlformats.org/markup-compatibility/2006">
              <mc:Choice xmlns:v="urn:schemas-microsoft-com:vml" Requires="v">
                <p:oleObj spid="_x0000_s1053" name="Document" r:id="rId4" imgW="9639114" imgH="6643735" progId="Word.Document.12">
                  <p:embed/>
                </p:oleObj>
              </mc:Choice>
              <mc:Fallback>
                <p:oleObj name="Document" r:id="rId4" imgW="9639114" imgH="6643735" progId="Word.Document.12">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0400" y="101601"/>
                        <a:ext cx="10264775" cy="6070600"/>
                      </a:xfrm>
                      <a:prstGeom prst="rect">
                        <a:avLst/>
                      </a:prstGeom>
                      <a:noFill/>
                    </p:spPr>
                  </p:pic>
                </p:oleObj>
              </mc:Fallback>
            </mc:AlternateContent>
          </a:graphicData>
        </a:graphic>
      </p:graphicFrame>
    </p:spTree>
    <p:extLst>
      <p:ext uri="{BB962C8B-B14F-4D97-AF65-F5344CB8AC3E}">
        <p14:creationId xmlns:p14="http://schemas.microsoft.com/office/powerpoint/2010/main" val="301058245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1032</Words>
  <Application>Microsoft Office PowerPoint</Application>
  <PresentationFormat>Grand écran</PresentationFormat>
  <Paragraphs>154</Paragraphs>
  <Slides>19</Slides>
  <Notes>19</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19</vt:i4>
      </vt:variant>
    </vt:vector>
  </HeadingPairs>
  <TitlesOfParts>
    <vt:vector size="25" baseType="lpstr">
      <vt:lpstr>Arial</vt:lpstr>
      <vt:lpstr>Calibri</vt:lpstr>
      <vt:lpstr>Calibri Light</vt:lpstr>
      <vt:lpstr>Times New Roman</vt:lpstr>
      <vt:lpstr>Thème Office</vt:lpstr>
      <vt:lpstr>Document</vt:lpstr>
      <vt:lpstr>Vers une approche systémique de l’étude des usages des TIC en éducation : modèles théoriques convoqués</vt:lpstr>
      <vt:lpstr>4 grandes orientations pour analyser les TIC selon Albero (2004)</vt:lpstr>
      <vt:lpstr>Présentation PowerPoint</vt:lpstr>
      <vt:lpstr>LES DIMENSIONS CONCERNES PAR L’ETUDE DES USAGES DES TIC </vt:lpstr>
      <vt:lpstr>Définitions</vt:lpstr>
      <vt:lpstr>Ces facteurs sont en général analysés et évalués séparément bien qu’ils soient interdépendants comme le prouve le modèle de Dillon et Morris (1996) </vt:lpstr>
      <vt:lpstr>Pour Tricot A., Plégat-Soutjis F., Camps J.F., Amiel A., Lutz G., Morcillo A. (2003)</vt:lpstr>
      <vt:lpstr>Tentative de modélisation des liens entre les ancrages théoriques, les objectifs, les objets et certains domaines travaillés.</vt:lpstr>
      <vt:lpstr>Présentation PowerPoint</vt:lpstr>
      <vt:lpstr>Des théories et des modèles pour comprendre la construction des usages des TIC </vt:lpstr>
      <vt:lpstr>La théorie de Rabardel (1995)</vt:lpstr>
      <vt:lpstr>L’artefact (outil, machine, moyen d’action pour le sujet) </vt:lpstr>
      <vt:lpstr>L’instrument</vt:lpstr>
      <vt:lpstr>Les processus mis en œuvre :  l’instrumentalisation (orientés vers l’artefact) et l’instrumentation (orientés vers le sujet).  </vt:lpstr>
      <vt:lpstr>Le modèle de l’innovation de Depover, de Lièvre et Strebelle (2007)</vt:lpstr>
      <vt:lpstr>Tentative de modélisation des liens entre les théories, les modèles d’analyse des usages des TIC et certains concepts travaillés.</vt:lpstr>
      <vt:lpstr>Présentation PowerPoint</vt:lpstr>
      <vt:lpstr>Des références bibliographiques </vt:lpstr>
      <vt:lpstr>Merci de votre attention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sony</dc:creator>
  <cp:lastModifiedBy>sony</cp:lastModifiedBy>
  <cp:revision>28</cp:revision>
  <cp:lastPrinted>2013-09-15T15:52:31Z</cp:lastPrinted>
  <dcterms:created xsi:type="dcterms:W3CDTF">2013-09-10T16:07:50Z</dcterms:created>
  <dcterms:modified xsi:type="dcterms:W3CDTF">2013-09-15T15:54:01Z</dcterms:modified>
</cp:coreProperties>
</file>