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04" y="-2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smtClean="0"/>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5634CC9-B1D5-4506-89BC-5B0C74AFDB78}" type="datetimeFigureOut">
              <a:rPr lang="fr-FR" smtClean="0"/>
              <a:t>27/11/14</a:t>
            </a:fld>
            <a:endParaRPr lang="fr-FR"/>
          </a:p>
        </p:txBody>
      </p:sp>
      <p:sp>
        <p:nvSpPr>
          <p:cNvPr id="5" name="Footer Placeholder 4"/>
          <p:cNvSpPr>
            <a:spLocks noGrp="1"/>
          </p:cNvSpPr>
          <p:nvPr>
            <p:ph type="ftr" sz="quarter" idx="11"/>
          </p:nvPr>
        </p:nvSpPr>
        <p:spPr>
          <a:xfrm>
            <a:off x="1876424" y="5410201"/>
            <a:ext cx="5124886" cy="365125"/>
          </a:xfrm>
        </p:spPr>
        <p:txBody>
          <a:bodyPr/>
          <a:lstStyle/>
          <a:p>
            <a:endParaRPr lang="fr-FR"/>
          </a:p>
        </p:txBody>
      </p:sp>
      <p:sp>
        <p:nvSpPr>
          <p:cNvPr id="6" name="Slide Number Placeholder 5"/>
          <p:cNvSpPr>
            <a:spLocks noGrp="1"/>
          </p:cNvSpPr>
          <p:nvPr>
            <p:ph type="sldNum" sz="quarter" idx="12"/>
          </p:nvPr>
        </p:nvSpPr>
        <p:spPr>
          <a:xfrm>
            <a:off x="9896911" y="5410199"/>
            <a:ext cx="771089" cy="365125"/>
          </a:xfrm>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91100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smtClean="0"/>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34CC9-B1D5-4506-89BC-5B0C74AFDB78}" type="datetimeFigureOut">
              <a:rPr lang="fr-FR" smtClean="0"/>
              <a:t>27/11/14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356733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34CC9-B1D5-4506-89BC-5B0C74AFDB78}" type="datetimeFigureOut">
              <a:rPr lang="fr-FR" smtClean="0"/>
              <a:t>27/11/14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357136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34CC9-B1D5-4506-89BC-5B0C74AFDB78}" type="datetimeFigureOut">
              <a:rPr lang="fr-FR" smtClean="0"/>
              <a:t>27/11/14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35CF48-77AC-417D-8DFD-F8E981B898F5}" type="slidenum">
              <a:rPr lang="fr-FR" smtClean="0"/>
              <a:t>‹#›</a:t>
            </a:fld>
            <a:endParaRPr lang="fr-F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72336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34CC9-B1D5-4506-89BC-5B0C74AFDB78}" type="datetimeFigureOut">
              <a:rPr lang="fr-FR" smtClean="0"/>
              <a:t>27/11/14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163267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A5634CC9-B1D5-4506-89BC-5B0C74AFDB78}" type="datetimeFigureOut">
              <a:rPr lang="fr-FR" smtClean="0"/>
              <a:t>27/11/14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1662024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A5634CC9-B1D5-4506-89BC-5B0C74AFDB78}" type="datetimeFigureOut">
              <a:rPr lang="fr-FR" smtClean="0"/>
              <a:t>27/11/14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1201013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634CC9-B1D5-4506-89BC-5B0C74AFDB78}" type="datetimeFigureOut">
              <a:rPr lang="fr-FR" smtClean="0"/>
              <a:t>27/11/14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365912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634CC9-B1D5-4506-89BC-5B0C74AFDB78}" type="datetimeFigureOut">
              <a:rPr lang="fr-FR" smtClean="0"/>
              <a:t>27/11/14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384909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634CC9-B1D5-4506-89BC-5B0C74AFDB78}" type="datetimeFigureOut">
              <a:rPr lang="fr-FR" smtClean="0"/>
              <a:t>27/11/14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2438928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5634CC9-B1D5-4506-89BC-5B0C74AFDB78}" type="datetimeFigureOut">
              <a:rPr lang="fr-FR" smtClean="0"/>
              <a:t>27/11/14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74815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5634CC9-B1D5-4506-89BC-5B0C74AFDB78}" type="datetimeFigureOut">
              <a:rPr lang="fr-FR" smtClean="0"/>
              <a:t>27/11/14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379514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5634CC9-B1D5-4506-89BC-5B0C74AFDB78}" type="datetimeFigureOut">
              <a:rPr lang="fr-FR" smtClean="0"/>
              <a:t>27/11/14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317973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5634CC9-B1D5-4506-89BC-5B0C74AFDB78}" type="datetimeFigureOut">
              <a:rPr lang="fr-FR" smtClean="0"/>
              <a:t>27/11/14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104980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34CC9-B1D5-4506-89BC-5B0C74AFDB78}" type="datetimeFigureOut">
              <a:rPr lang="fr-FR" smtClean="0"/>
              <a:t>27/11/14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24544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34CC9-B1D5-4506-89BC-5B0C74AFDB78}" type="datetimeFigureOut">
              <a:rPr lang="fr-FR" smtClean="0"/>
              <a:t>27/11/14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27116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34CC9-B1D5-4506-89BC-5B0C74AFDB78}" type="datetimeFigureOut">
              <a:rPr lang="fr-FR" smtClean="0"/>
              <a:t>27/11/14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35CF48-77AC-417D-8DFD-F8E981B898F5}" type="slidenum">
              <a:rPr lang="fr-FR" smtClean="0"/>
              <a:t>‹#›</a:t>
            </a:fld>
            <a:endParaRPr lang="fr-FR"/>
          </a:p>
        </p:txBody>
      </p:sp>
    </p:spTree>
    <p:extLst>
      <p:ext uri="{BB962C8B-B14F-4D97-AF65-F5344CB8AC3E}">
        <p14:creationId xmlns:p14="http://schemas.microsoft.com/office/powerpoint/2010/main" val="4095893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5634CC9-B1D5-4506-89BC-5B0C74AFDB78}" type="datetimeFigureOut">
              <a:rPr lang="fr-FR" smtClean="0"/>
              <a:t>27/11/14</a:t>
            </a:fld>
            <a:endParaRPr lang="fr-F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835CF48-77AC-417D-8DFD-F8E981B898F5}" type="slidenum">
              <a:rPr lang="fr-FR" smtClean="0"/>
              <a:t>‹#›</a:t>
            </a:fld>
            <a:endParaRPr lang="fr-FR"/>
          </a:p>
        </p:txBody>
      </p:sp>
    </p:spTree>
    <p:extLst>
      <p:ext uri="{BB962C8B-B14F-4D97-AF65-F5344CB8AC3E}">
        <p14:creationId xmlns:p14="http://schemas.microsoft.com/office/powerpoint/2010/main" val="206039929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papiersuniversitaires.wordpress.com/2012/05/18/sociologie-entre-signes-et-realites-lefficacite-sociale-du-rite-par-jean-marc-remy/" TargetMode="External"/><Relationship Id="rId4" Type="http://schemas.openxmlformats.org/officeDocument/2006/relationships/hyperlink" Target="http://penseedudiscours.hypotheses.org/?p=8334" TargetMode="External"/><Relationship Id="rId5" Type="http://schemas.openxmlformats.org/officeDocument/2006/relationships/hyperlink" Target="http://www.cairn.info/revue-hermes-la-revue-2005-3-page-69.htm" TargetMode="External"/><Relationship Id="rId1" Type="http://schemas.openxmlformats.org/officeDocument/2006/relationships/slideLayout" Target="../slideLayouts/slideLayout2.xml"/><Relationship Id="rId2" Type="http://schemas.openxmlformats.org/officeDocument/2006/relationships/hyperlink" Target="http://www.revue-emulations.net/enligne/Degan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m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m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tm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Atelier Goffman » 2014</a:t>
            </a:r>
            <a:endParaRPr lang="fr-FR" dirty="0"/>
          </a:p>
        </p:txBody>
      </p:sp>
      <p:sp>
        <p:nvSpPr>
          <p:cNvPr id="3" name="Sous-titre 2"/>
          <p:cNvSpPr>
            <a:spLocks noGrp="1"/>
          </p:cNvSpPr>
          <p:nvPr>
            <p:ph type="subTitle" idx="1"/>
          </p:nvPr>
        </p:nvSpPr>
        <p:spPr/>
        <p:txBody>
          <a:bodyPr/>
          <a:lstStyle/>
          <a:p>
            <a:r>
              <a:rPr lang="fr-FR" dirty="0" smtClean="0"/>
              <a:t>Le rituel 2.0</a:t>
            </a:r>
            <a:endParaRPr lang="fr-FR" dirty="0"/>
          </a:p>
        </p:txBody>
      </p:sp>
    </p:spTree>
    <p:extLst>
      <p:ext uri="{BB962C8B-B14F-4D97-AF65-F5344CB8AC3E}">
        <p14:creationId xmlns:p14="http://schemas.microsoft.com/office/powerpoint/2010/main" val="36934987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50343" y="786903"/>
            <a:ext cx="10131639" cy="5327294"/>
          </a:xfrm>
        </p:spPr>
        <p:txBody>
          <a:bodyPr>
            <a:normAutofit/>
          </a:bodyPr>
          <a:lstStyle/>
          <a:p>
            <a:pPr lvl="1"/>
            <a:r>
              <a:rPr lang="fr-FR" dirty="0"/>
              <a:t>« Acte formel et </a:t>
            </a:r>
            <a:r>
              <a:rPr lang="fr-FR" dirty="0" err="1"/>
              <a:t>conventionnalisé</a:t>
            </a:r>
            <a:r>
              <a:rPr lang="fr-FR" dirty="0"/>
              <a:t> par lequel un individu manifeste </a:t>
            </a:r>
            <a:r>
              <a:rPr lang="fr-FR" dirty="0">
                <a:solidFill>
                  <a:srgbClr val="FF0000"/>
                </a:solidFill>
              </a:rPr>
              <a:t>son respect </a:t>
            </a:r>
            <a:r>
              <a:rPr lang="fr-FR" dirty="0"/>
              <a:t>et sa considération envers un </a:t>
            </a:r>
            <a:r>
              <a:rPr lang="fr-FR" dirty="0">
                <a:solidFill>
                  <a:srgbClr val="FF0000"/>
                </a:solidFill>
              </a:rPr>
              <a:t>objet de valeur absolue</a:t>
            </a:r>
            <a:r>
              <a:rPr lang="fr-FR" dirty="0"/>
              <a:t>, à cet objet ou à son représentant. » </a:t>
            </a:r>
            <a:r>
              <a:rPr lang="fr-FR" dirty="0" smtClean="0"/>
              <a:t>(Goffman 1973</a:t>
            </a:r>
            <a:r>
              <a:rPr lang="fr-FR" dirty="0"/>
              <a:t>)</a:t>
            </a:r>
            <a:endParaRPr lang="fr-FR" sz="1800" dirty="0"/>
          </a:p>
          <a:p>
            <a:endParaRPr lang="fr-FR" sz="2000" dirty="0"/>
          </a:p>
          <a:p>
            <a:pPr lvl="1"/>
            <a:r>
              <a:rPr lang="fr-FR" dirty="0"/>
              <a:t> « J’emploie le terme rituel parce qu’il s’agit ici d’actes dont le composant symbolique sert à montrer </a:t>
            </a:r>
            <a:r>
              <a:rPr lang="fr-FR" dirty="0">
                <a:solidFill>
                  <a:srgbClr val="FF0000"/>
                </a:solidFill>
              </a:rPr>
              <a:t>combien </a:t>
            </a:r>
            <a:r>
              <a:rPr lang="fr-FR" dirty="0"/>
              <a:t>la personne agissante est </a:t>
            </a:r>
            <a:r>
              <a:rPr lang="fr-FR" dirty="0">
                <a:solidFill>
                  <a:srgbClr val="FF0000"/>
                </a:solidFill>
              </a:rPr>
              <a:t>digne de respect</a:t>
            </a:r>
            <a:r>
              <a:rPr lang="fr-FR" dirty="0"/>
              <a:t>, ou </a:t>
            </a:r>
            <a:r>
              <a:rPr lang="fr-FR" dirty="0">
                <a:solidFill>
                  <a:srgbClr val="FF0000"/>
                </a:solidFill>
              </a:rPr>
              <a:t>combien</a:t>
            </a:r>
            <a:r>
              <a:rPr lang="fr-FR" dirty="0"/>
              <a:t> elle </a:t>
            </a:r>
            <a:r>
              <a:rPr lang="fr-FR" dirty="0">
                <a:solidFill>
                  <a:srgbClr val="FF0000"/>
                </a:solidFill>
              </a:rPr>
              <a:t>estime</a:t>
            </a:r>
            <a:r>
              <a:rPr lang="fr-FR" dirty="0"/>
              <a:t> que les autres en sont dignes. » </a:t>
            </a:r>
            <a:r>
              <a:rPr lang="fr-FR" dirty="0" smtClean="0"/>
              <a:t>(Goffman 1974</a:t>
            </a:r>
            <a:r>
              <a:rPr lang="fr-FR" dirty="0"/>
              <a:t>)</a:t>
            </a:r>
            <a:endParaRPr lang="fr-FR" sz="1800" dirty="0"/>
          </a:p>
          <a:p>
            <a:pPr marL="0" indent="0">
              <a:buNone/>
            </a:pPr>
            <a:endParaRPr lang="fr-FR" sz="2000" dirty="0"/>
          </a:p>
          <a:p>
            <a:pPr lvl="1"/>
            <a:r>
              <a:rPr lang="fr-FR" dirty="0"/>
              <a:t>« J’emploie le terme « rites », car cette activité, aussi simple et aussi séculière soit-elle, représente </a:t>
            </a:r>
            <a:r>
              <a:rPr lang="fr-FR" dirty="0">
                <a:solidFill>
                  <a:srgbClr val="FF0000"/>
                </a:solidFill>
              </a:rPr>
              <a:t>l’effort</a:t>
            </a:r>
            <a:r>
              <a:rPr lang="fr-FR" dirty="0"/>
              <a:t> que doit faire l’individu pour surveiller et diriger les implications symboliques de ses actes lorsqu’il se trouve en présence d’un objet qui a pour lui </a:t>
            </a:r>
            <a:r>
              <a:rPr lang="fr-FR" dirty="0">
                <a:solidFill>
                  <a:srgbClr val="FF0000"/>
                </a:solidFill>
              </a:rPr>
              <a:t>une valeur </a:t>
            </a:r>
            <a:r>
              <a:rPr lang="fr-FR" dirty="0"/>
              <a:t>particulière. » </a:t>
            </a:r>
            <a:r>
              <a:rPr lang="fr-FR" dirty="0" smtClean="0"/>
              <a:t>(Goffman1974</a:t>
            </a:r>
            <a:r>
              <a:rPr lang="fr-FR" dirty="0"/>
              <a:t>)</a:t>
            </a:r>
            <a:endParaRPr lang="fr-FR" sz="1800" dirty="0"/>
          </a:p>
          <a:p>
            <a:endParaRPr lang="fr-FR" dirty="0"/>
          </a:p>
        </p:txBody>
      </p:sp>
    </p:spTree>
    <p:extLst>
      <p:ext uri="{BB962C8B-B14F-4D97-AF65-F5344CB8AC3E}">
        <p14:creationId xmlns:p14="http://schemas.microsoft.com/office/powerpoint/2010/main" val="15606904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Enquête : « que pensez-vous des anniversaires sur </a:t>
            </a:r>
            <a:r>
              <a:rPr lang="fr-FR" dirty="0" err="1" smtClean="0"/>
              <a:t>fb</a:t>
            </a:r>
            <a:r>
              <a:rPr lang="fr-FR" dirty="0" smtClean="0"/>
              <a:t> ? »</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fr-FR" dirty="0" smtClean="0"/>
              <a:t>« Je </a:t>
            </a:r>
            <a:r>
              <a:rPr lang="fr-FR" dirty="0"/>
              <a:t>trouve que FB a </a:t>
            </a:r>
            <a:r>
              <a:rPr lang="fr-FR" dirty="0">
                <a:solidFill>
                  <a:srgbClr val="FF0000"/>
                </a:solidFill>
              </a:rPr>
              <a:t>rendu facile </a:t>
            </a:r>
            <a:r>
              <a:rPr lang="fr-FR" dirty="0"/>
              <a:t>quelque chose qui </a:t>
            </a:r>
            <a:r>
              <a:rPr lang="fr-FR" dirty="0">
                <a:solidFill>
                  <a:srgbClr val="FF0000"/>
                </a:solidFill>
              </a:rPr>
              <a:t>prenait son sens par l'effort </a:t>
            </a:r>
            <a:r>
              <a:rPr lang="fr-FR" dirty="0"/>
              <a:t>de mémoire. Se souvenir d'un anniversaire est une preuve d'attachement, alors qu'avec FB le moindre "ami" virtuel y "pense" le véritable ami lui devait se faire un pense bête, </a:t>
            </a:r>
            <a:r>
              <a:rPr lang="fr-FR" dirty="0">
                <a:solidFill>
                  <a:srgbClr val="FF0000"/>
                </a:solidFill>
              </a:rPr>
              <a:t>était investi </a:t>
            </a:r>
            <a:r>
              <a:rPr lang="fr-FR" dirty="0"/>
              <a:t>dans cette journée pour montrer son amitié. Sur le 1er plan je trouve que FB a enlevé une partie de son </a:t>
            </a:r>
            <a:r>
              <a:rPr lang="fr-FR" dirty="0" err="1"/>
              <a:t>interet</a:t>
            </a:r>
            <a:r>
              <a:rPr lang="fr-FR" dirty="0"/>
              <a:t> au fait de souhaiter son anniversaire à une personne. Je trouve que c'est une </a:t>
            </a:r>
            <a:r>
              <a:rPr lang="fr-FR" dirty="0">
                <a:solidFill>
                  <a:srgbClr val="FF0000"/>
                </a:solidFill>
              </a:rPr>
              <a:t>manière très impersonnelle</a:t>
            </a:r>
            <a:r>
              <a:rPr lang="fr-FR" dirty="0"/>
              <a:t> de le faire et que cela </a:t>
            </a:r>
            <a:r>
              <a:rPr lang="fr-FR" dirty="0">
                <a:solidFill>
                  <a:srgbClr val="FF0000"/>
                </a:solidFill>
              </a:rPr>
              <a:t>réduit le souhait à un clic </a:t>
            </a:r>
            <a:r>
              <a:rPr lang="fr-FR" dirty="0"/>
              <a:t>qui ne demande aucun effort </a:t>
            </a:r>
            <a:r>
              <a:rPr lang="fr-FR" dirty="0" err="1"/>
              <a:t>particuler</a:t>
            </a:r>
            <a:r>
              <a:rPr lang="fr-FR" dirty="0"/>
              <a:t>...Je n'apprécie pas particulièrement qu'on me le souhaite comme ça et je </a:t>
            </a:r>
            <a:r>
              <a:rPr lang="fr-FR" dirty="0">
                <a:solidFill>
                  <a:srgbClr val="FF0000"/>
                </a:solidFill>
              </a:rPr>
              <a:t>préfère envoyer un texto personnel ou appeler </a:t>
            </a:r>
            <a:r>
              <a:rPr lang="fr-FR" dirty="0"/>
              <a:t>quand je dois souhaiter un anniv. Après on peut faire en sorte de souhaiter un anniversaire sur FB et de </a:t>
            </a:r>
            <a:r>
              <a:rPr lang="fr-FR" dirty="0">
                <a:solidFill>
                  <a:srgbClr val="FF0000"/>
                </a:solidFill>
              </a:rPr>
              <a:t>montrer son investissement </a:t>
            </a:r>
            <a:r>
              <a:rPr lang="fr-FR" dirty="0"/>
              <a:t>dans ce souhait en postant une vieille photo de la personne ou en lui joignant une vidéo ou un document choisi exprès pour lui, cela </a:t>
            </a:r>
            <a:r>
              <a:rPr lang="fr-FR" dirty="0" err="1">
                <a:solidFill>
                  <a:srgbClr val="FF0000"/>
                </a:solidFill>
              </a:rPr>
              <a:t>repersonnalise</a:t>
            </a:r>
            <a:r>
              <a:rPr lang="fr-FR" dirty="0"/>
              <a:t> un peu la démarche</a:t>
            </a:r>
            <a:r>
              <a:rPr lang="fr-FR" dirty="0" smtClean="0"/>
              <a:t>. »</a:t>
            </a:r>
            <a:endParaRPr lang="fr-FR" dirty="0"/>
          </a:p>
          <a:p>
            <a:pPr algn="just"/>
            <a:endParaRPr lang="fr-FR" dirty="0"/>
          </a:p>
        </p:txBody>
      </p:sp>
    </p:spTree>
    <p:extLst>
      <p:ext uri="{BB962C8B-B14F-4D97-AF65-F5344CB8AC3E}">
        <p14:creationId xmlns:p14="http://schemas.microsoft.com/office/powerpoint/2010/main" val="85427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Références : </a:t>
            </a:r>
            <a:br>
              <a:rPr lang="fr-FR" dirty="0"/>
            </a:br>
            <a:endParaRPr lang="fr-FR" dirty="0"/>
          </a:p>
        </p:txBody>
      </p:sp>
      <p:sp>
        <p:nvSpPr>
          <p:cNvPr id="3" name="Espace réservé du contenu 2"/>
          <p:cNvSpPr>
            <a:spLocks noGrp="1"/>
          </p:cNvSpPr>
          <p:nvPr>
            <p:ph idx="1"/>
          </p:nvPr>
        </p:nvSpPr>
        <p:spPr>
          <a:xfrm>
            <a:off x="1141412" y="1828800"/>
            <a:ext cx="9905999" cy="4235356"/>
          </a:xfrm>
        </p:spPr>
        <p:txBody>
          <a:bodyPr>
            <a:normAutofit fontScale="92500" lnSpcReduction="20000"/>
          </a:bodyPr>
          <a:lstStyle/>
          <a:p>
            <a:pPr marL="0" indent="0" algn="just">
              <a:buNone/>
            </a:pPr>
            <a:r>
              <a:rPr lang="fr-FR" b="1" dirty="0" err="1" smtClean="0"/>
              <a:t>Degand</a:t>
            </a:r>
            <a:r>
              <a:rPr lang="fr-FR" b="1" dirty="0" smtClean="0"/>
              <a:t> </a:t>
            </a:r>
            <a:r>
              <a:rPr lang="fr-FR" b="1" dirty="0"/>
              <a:t>Martin, (2011), </a:t>
            </a:r>
            <a:r>
              <a:rPr lang="fr-FR" dirty="0"/>
              <a:t>« Le rite chez </a:t>
            </a:r>
            <a:r>
              <a:rPr lang="fr-FR" dirty="0" err="1"/>
              <a:t>Erving</a:t>
            </a:r>
            <a:r>
              <a:rPr lang="fr-FR" dirty="0"/>
              <a:t> Goffman », Émulations, En Ligne n° 2, Février 2011.  </a:t>
            </a:r>
            <a:r>
              <a:rPr lang="fr-FR" u="sng" dirty="0">
                <a:hlinkClick r:id="rId2"/>
              </a:rPr>
              <a:t>http://www.revue-emulations.net/enligne/Degand</a:t>
            </a:r>
            <a:endParaRPr lang="fr-FR" dirty="0"/>
          </a:p>
          <a:p>
            <a:pPr marL="0" indent="0" algn="just">
              <a:buNone/>
            </a:pPr>
            <a:r>
              <a:rPr lang="fr-FR" b="1" dirty="0"/>
              <a:t>Rémy Jean-Marc, (2012), </a:t>
            </a:r>
            <a:r>
              <a:rPr lang="fr-FR" dirty="0"/>
              <a:t>« Entre signes et réalités : l’efficacité sociale du rite », Papiers Universitaires, </a:t>
            </a:r>
            <a:r>
              <a:rPr lang="fr-FR" u="sng" dirty="0">
                <a:hlinkClick r:id="rId3"/>
              </a:rPr>
              <a:t>http://papiersuniversitaires.wordpress.com/2012/05/18/sociologie-entre-signes-et-realites-lefficacite-sociale-du-rite-par-jean-marc-remy/</a:t>
            </a:r>
            <a:r>
              <a:rPr lang="fr-FR" dirty="0"/>
              <a:t> </a:t>
            </a:r>
          </a:p>
          <a:p>
            <a:pPr marL="0" indent="0" algn="just">
              <a:buNone/>
            </a:pPr>
            <a:r>
              <a:rPr lang="fr-FR" b="1" dirty="0" err="1"/>
              <a:t>Paveau</a:t>
            </a:r>
            <a:r>
              <a:rPr lang="fr-FR" b="1" dirty="0"/>
              <a:t> M.-A., (2012), </a:t>
            </a:r>
            <a:r>
              <a:rPr lang="fr-FR" dirty="0"/>
              <a:t>“Les amitiés numériques. Formes </a:t>
            </a:r>
            <a:r>
              <a:rPr lang="fr-FR" dirty="0" err="1"/>
              <a:t>technolangagières</a:t>
            </a:r>
            <a:r>
              <a:rPr lang="fr-FR" dirty="0"/>
              <a:t> et polysémie relationnelle”, La pensée du discours, </a:t>
            </a:r>
            <a:r>
              <a:rPr lang="fr-FR" u="sng" dirty="0">
                <a:hlinkClick r:id="rId4"/>
              </a:rPr>
              <a:t>http://penseedudiscours.hypotheses.org/?p=8334</a:t>
            </a:r>
            <a:r>
              <a:rPr lang="fr-FR" dirty="0"/>
              <a:t> </a:t>
            </a:r>
          </a:p>
          <a:p>
            <a:pPr marL="0" indent="0" algn="just">
              <a:buNone/>
            </a:pPr>
            <a:r>
              <a:rPr lang="fr-FR" b="1" dirty="0" err="1"/>
              <a:t>Winkin</a:t>
            </a:r>
            <a:r>
              <a:rPr lang="fr-FR" b="1" dirty="0"/>
              <a:t> Yves, (2005), </a:t>
            </a:r>
            <a:r>
              <a:rPr lang="fr-FR" dirty="0"/>
              <a:t>« La notion de rituel chez Goffman », Hermès, La Revue 3/ 2005 (n° 43), p. 69-76 </a:t>
            </a:r>
            <a:r>
              <a:rPr lang="fr-FR" u="sng" dirty="0">
                <a:hlinkClick r:id="rId5"/>
              </a:rPr>
              <a:t>www.cairn.info/revue-hermes-la-revue-2005-3-page-69.htm</a:t>
            </a:r>
            <a:r>
              <a:rPr lang="fr-FR" dirty="0"/>
              <a:t>. </a:t>
            </a:r>
          </a:p>
          <a:p>
            <a:pPr algn="just"/>
            <a:endParaRPr lang="fr-FR" dirty="0"/>
          </a:p>
        </p:txBody>
      </p:sp>
    </p:spTree>
    <p:extLst>
      <p:ext uri="{BB962C8B-B14F-4D97-AF65-F5344CB8AC3E}">
        <p14:creationId xmlns:p14="http://schemas.microsoft.com/office/powerpoint/2010/main" val="353814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743201" y="382137"/>
            <a:ext cx="6784817" cy="6086901"/>
          </a:xfrm>
          <a:prstGeom prst="rect">
            <a:avLst/>
          </a:prstGeom>
        </p:spPr>
      </p:pic>
    </p:spTree>
    <p:extLst>
      <p:ext uri="{BB962C8B-B14F-4D97-AF65-F5344CB8AC3E}">
        <p14:creationId xmlns:p14="http://schemas.microsoft.com/office/powerpoint/2010/main" val="32558555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rituel comme pratique « mystique » « démystifiée »</a:t>
            </a:r>
            <a:endParaRPr lang="fr-FR" dirty="0"/>
          </a:p>
        </p:txBody>
      </p:sp>
      <p:sp>
        <p:nvSpPr>
          <p:cNvPr id="3" name="Espace réservé du contenu 2"/>
          <p:cNvSpPr>
            <a:spLocks noGrp="1"/>
          </p:cNvSpPr>
          <p:nvPr>
            <p:ph idx="1"/>
          </p:nvPr>
        </p:nvSpPr>
        <p:spPr/>
        <p:txBody>
          <a:bodyPr/>
          <a:lstStyle/>
          <a:p>
            <a:pPr marL="0" lvl="1" indent="0" algn="just">
              <a:spcBef>
                <a:spcPts val="1000"/>
              </a:spcBef>
              <a:buNone/>
            </a:pPr>
            <a:r>
              <a:rPr lang="fr-FR" dirty="0"/>
              <a:t>« il s’agit bien d’une « cérémonie profane » avec sa configuration spatiale singulière (le « stade sanctuaire »), ses affinités temporelles et rythmiques (le championnat, les deux mi-temps…), sa dramaturgie préprogrammée et un comportement « tribal » de la foule… L’homologie structurelle avec les grands rituels religieux est patente. On pourra aisément retrouver ces caractéristiques dans d’autres types de manifestations collectives… en particulier lors des grands moments de la vie politique. » (Rémy 2012)</a:t>
            </a:r>
            <a:endParaRPr lang="fr-FR" sz="1800" dirty="0"/>
          </a:p>
          <a:p>
            <a:pPr algn="just"/>
            <a:endParaRPr lang="fr-FR" dirty="0"/>
          </a:p>
        </p:txBody>
      </p:sp>
    </p:spTree>
    <p:extLst>
      <p:ext uri="{BB962C8B-B14F-4D97-AF65-F5344CB8AC3E}">
        <p14:creationId xmlns:p14="http://schemas.microsoft.com/office/powerpoint/2010/main" val="10482987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rituel comme pratique quotidienne</a:t>
            </a:r>
            <a:endParaRPr lang="fr-FR" dirty="0"/>
          </a:p>
        </p:txBody>
      </p:sp>
      <p:sp>
        <p:nvSpPr>
          <p:cNvPr id="3" name="Espace réservé du contenu 2"/>
          <p:cNvSpPr>
            <a:spLocks noGrp="1"/>
          </p:cNvSpPr>
          <p:nvPr>
            <p:ph idx="1"/>
          </p:nvPr>
        </p:nvSpPr>
        <p:spPr>
          <a:xfrm>
            <a:off x="895752" y="2097088"/>
            <a:ext cx="10008809" cy="4492507"/>
          </a:xfrm>
        </p:spPr>
        <p:txBody>
          <a:bodyPr>
            <a:normAutofit fontScale="92500" lnSpcReduction="10000"/>
          </a:bodyPr>
          <a:lstStyle/>
          <a:p>
            <a:pPr lvl="1"/>
            <a:r>
              <a:rPr lang="fr-FR" dirty="0"/>
              <a:t>« Acte formel et </a:t>
            </a:r>
            <a:r>
              <a:rPr lang="fr-FR" dirty="0" err="1"/>
              <a:t>conventionnalisé</a:t>
            </a:r>
            <a:r>
              <a:rPr lang="fr-FR" dirty="0"/>
              <a:t> par lequel un individu manifeste </a:t>
            </a:r>
            <a:r>
              <a:rPr lang="fr-FR" dirty="0">
                <a:solidFill>
                  <a:srgbClr val="FF0000"/>
                </a:solidFill>
              </a:rPr>
              <a:t>son respect </a:t>
            </a:r>
            <a:r>
              <a:rPr lang="fr-FR" dirty="0"/>
              <a:t>et sa considération envers un </a:t>
            </a:r>
            <a:r>
              <a:rPr lang="fr-FR" dirty="0">
                <a:solidFill>
                  <a:srgbClr val="FF0000"/>
                </a:solidFill>
              </a:rPr>
              <a:t>objet de valeur absolue</a:t>
            </a:r>
            <a:r>
              <a:rPr lang="fr-FR" dirty="0"/>
              <a:t>, à cet objet ou à son représentant. » </a:t>
            </a:r>
            <a:r>
              <a:rPr lang="fr-FR" dirty="0" smtClean="0"/>
              <a:t>(Goffman 1973</a:t>
            </a:r>
            <a:r>
              <a:rPr lang="fr-FR" dirty="0"/>
              <a:t>)</a:t>
            </a:r>
            <a:endParaRPr lang="fr-FR" sz="1800" dirty="0"/>
          </a:p>
          <a:p>
            <a:endParaRPr lang="fr-FR" sz="2000" dirty="0"/>
          </a:p>
          <a:p>
            <a:pPr lvl="1"/>
            <a:r>
              <a:rPr lang="fr-FR" dirty="0"/>
              <a:t> « J’emploie le terme rituel parce qu’il s’agit ici d’actes dont le composant symbolique sert à montrer </a:t>
            </a:r>
            <a:r>
              <a:rPr lang="fr-FR" dirty="0">
                <a:solidFill>
                  <a:srgbClr val="FF0000"/>
                </a:solidFill>
              </a:rPr>
              <a:t>combien </a:t>
            </a:r>
            <a:r>
              <a:rPr lang="fr-FR" dirty="0"/>
              <a:t>la personne agissante est </a:t>
            </a:r>
            <a:r>
              <a:rPr lang="fr-FR" dirty="0">
                <a:solidFill>
                  <a:srgbClr val="FF0000"/>
                </a:solidFill>
              </a:rPr>
              <a:t>digne de respect</a:t>
            </a:r>
            <a:r>
              <a:rPr lang="fr-FR" dirty="0"/>
              <a:t>, ou </a:t>
            </a:r>
            <a:r>
              <a:rPr lang="fr-FR" dirty="0">
                <a:solidFill>
                  <a:srgbClr val="FF0000"/>
                </a:solidFill>
              </a:rPr>
              <a:t>combien</a:t>
            </a:r>
            <a:r>
              <a:rPr lang="fr-FR" dirty="0"/>
              <a:t> elle </a:t>
            </a:r>
            <a:r>
              <a:rPr lang="fr-FR" dirty="0">
                <a:solidFill>
                  <a:srgbClr val="FF0000"/>
                </a:solidFill>
              </a:rPr>
              <a:t>estime</a:t>
            </a:r>
            <a:r>
              <a:rPr lang="fr-FR" dirty="0"/>
              <a:t> que les autres en sont dignes. » </a:t>
            </a:r>
            <a:r>
              <a:rPr lang="fr-FR" dirty="0" smtClean="0"/>
              <a:t>(Goffman 1974</a:t>
            </a:r>
            <a:r>
              <a:rPr lang="fr-FR" dirty="0"/>
              <a:t>)</a:t>
            </a:r>
            <a:endParaRPr lang="fr-FR" sz="1800" dirty="0"/>
          </a:p>
          <a:p>
            <a:pPr marL="0" indent="0">
              <a:buNone/>
            </a:pPr>
            <a:endParaRPr lang="fr-FR" sz="2000" dirty="0"/>
          </a:p>
          <a:p>
            <a:pPr lvl="1"/>
            <a:r>
              <a:rPr lang="fr-FR" dirty="0"/>
              <a:t>« J’emploie le terme « rites », car cette activité, aussi simple et aussi séculière soit-elle, représente </a:t>
            </a:r>
            <a:r>
              <a:rPr lang="fr-FR" dirty="0">
                <a:solidFill>
                  <a:srgbClr val="FF0000"/>
                </a:solidFill>
              </a:rPr>
              <a:t>l’effort</a:t>
            </a:r>
            <a:r>
              <a:rPr lang="fr-FR" dirty="0"/>
              <a:t> que doit faire l’individu pour surveiller et diriger les implications symboliques de ses actes lorsqu’il se trouve en présence d’un objet qui a pour lui </a:t>
            </a:r>
            <a:r>
              <a:rPr lang="fr-FR" dirty="0">
                <a:solidFill>
                  <a:srgbClr val="FF0000"/>
                </a:solidFill>
              </a:rPr>
              <a:t>une valeur </a:t>
            </a:r>
            <a:r>
              <a:rPr lang="fr-FR" dirty="0"/>
              <a:t>particulière. » </a:t>
            </a:r>
            <a:r>
              <a:rPr lang="fr-FR" dirty="0" smtClean="0"/>
              <a:t>(Goffman1974</a:t>
            </a:r>
            <a:r>
              <a:rPr lang="fr-FR" dirty="0"/>
              <a:t>)</a:t>
            </a:r>
            <a:endParaRPr lang="fr-FR" sz="1800" dirty="0"/>
          </a:p>
          <a:p>
            <a:endParaRPr lang="fr-FR" dirty="0"/>
          </a:p>
        </p:txBody>
      </p:sp>
    </p:spTree>
    <p:extLst>
      <p:ext uri="{BB962C8B-B14F-4D97-AF65-F5344CB8AC3E}">
        <p14:creationId xmlns:p14="http://schemas.microsoft.com/office/powerpoint/2010/main" val="4740318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2006221" y="1605911"/>
            <a:ext cx="8038531" cy="3580238"/>
          </a:xfrm>
          <a:prstGeom prst="rect">
            <a:avLst/>
          </a:prstGeom>
        </p:spPr>
      </p:pic>
      <p:sp>
        <p:nvSpPr>
          <p:cNvPr id="5" name="Rectangle 4"/>
          <p:cNvSpPr/>
          <p:nvPr/>
        </p:nvSpPr>
        <p:spPr>
          <a:xfrm>
            <a:off x="5554639" y="3766782"/>
            <a:ext cx="1924334" cy="3275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456597" y="4094328"/>
            <a:ext cx="532263" cy="3138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723435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2702256" y="676402"/>
            <a:ext cx="6274103" cy="5424147"/>
          </a:xfrm>
          <a:prstGeom prst="rect">
            <a:avLst/>
          </a:prstGeom>
        </p:spPr>
      </p:pic>
      <p:sp>
        <p:nvSpPr>
          <p:cNvPr id="5" name="Rectangle 4"/>
          <p:cNvSpPr/>
          <p:nvPr/>
        </p:nvSpPr>
        <p:spPr>
          <a:xfrm>
            <a:off x="3712191" y="1801503"/>
            <a:ext cx="218364" cy="136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712191" y="2790127"/>
            <a:ext cx="218364" cy="136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3712191" y="3724159"/>
            <a:ext cx="218364" cy="136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712191" y="4307303"/>
            <a:ext cx="218364" cy="136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4069308" y="2733855"/>
            <a:ext cx="871182" cy="68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flipV="1">
            <a:off x="4069308" y="1692321"/>
            <a:ext cx="732429" cy="109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flipV="1">
            <a:off x="4069308" y="3737806"/>
            <a:ext cx="1444388" cy="121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flipV="1">
            <a:off x="4059073" y="4252712"/>
            <a:ext cx="732429" cy="109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flipV="1">
            <a:off x="4069308" y="4859546"/>
            <a:ext cx="871182" cy="772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flipV="1">
            <a:off x="7879309" y="1514900"/>
            <a:ext cx="555008" cy="81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flipV="1">
            <a:off x="7090013" y="1646602"/>
            <a:ext cx="307074"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flipV="1">
            <a:off x="7383440" y="2142698"/>
            <a:ext cx="259306" cy="56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995713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3215640" y="246380"/>
            <a:ext cx="5760720" cy="6365240"/>
          </a:xfrm>
          <a:prstGeom prst="rect">
            <a:avLst/>
          </a:prstGeom>
        </p:spPr>
      </p:pic>
      <p:sp>
        <p:nvSpPr>
          <p:cNvPr id="5" name="Rectangle 4"/>
          <p:cNvSpPr/>
          <p:nvPr/>
        </p:nvSpPr>
        <p:spPr>
          <a:xfrm flipV="1">
            <a:off x="4579963" y="3558948"/>
            <a:ext cx="1220336" cy="577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flipV="1">
            <a:off x="4579963" y="2210094"/>
            <a:ext cx="1889076" cy="8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flipV="1">
            <a:off x="4579963" y="4790363"/>
            <a:ext cx="1220336" cy="54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flipV="1">
            <a:off x="3968088" y="4689140"/>
            <a:ext cx="371900" cy="442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flipV="1">
            <a:off x="3973207" y="3429000"/>
            <a:ext cx="371900" cy="442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flipV="1">
            <a:off x="4154038" y="1124891"/>
            <a:ext cx="1646261" cy="76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flipV="1">
            <a:off x="5915567" y="1124891"/>
            <a:ext cx="1044791" cy="76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flipV="1">
            <a:off x="7145228" y="1124891"/>
            <a:ext cx="1275441" cy="76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363436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Formes </a:t>
            </a:r>
            <a:r>
              <a:rPr lang="fr-FR" dirty="0" err="1" smtClean="0"/>
              <a:t>technolangagières</a:t>
            </a:r>
            <a:endParaRPr lang="fr-FR" dirty="0"/>
          </a:p>
        </p:txBody>
      </p:sp>
      <p:sp>
        <p:nvSpPr>
          <p:cNvPr id="3" name="Espace réservé du contenu 2"/>
          <p:cNvSpPr>
            <a:spLocks noGrp="1"/>
          </p:cNvSpPr>
          <p:nvPr>
            <p:ph idx="1"/>
          </p:nvPr>
        </p:nvSpPr>
        <p:spPr/>
        <p:txBody>
          <a:bodyPr>
            <a:normAutofit fontScale="92500"/>
          </a:bodyPr>
          <a:lstStyle/>
          <a:p>
            <a:pPr marL="0" indent="0" algn="just">
              <a:buNone/>
            </a:pPr>
            <a:r>
              <a:rPr lang="fr-FR" dirty="0" smtClean="0"/>
              <a:t>« je </a:t>
            </a:r>
            <a:r>
              <a:rPr lang="fr-FR" dirty="0"/>
              <a:t>ne veux pas signifier par là des phénomènes de </a:t>
            </a:r>
            <a:r>
              <a:rPr lang="fr-FR" dirty="0" err="1"/>
              <a:t>morphographie</a:t>
            </a:r>
            <a:r>
              <a:rPr lang="fr-FR" dirty="0"/>
              <a:t> qui sont </a:t>
            </a:r>
            <a:r>
              <a:rPr lang="fr-FR" i="1" dirty="0"/>
              <a:t>conditionnés</a:t>
            </a:r>
            <a:r>
              <a:rPr lang="fr-FR" dirty="0"/>
              <a:t> ou </a:t>
            </a:r>
            <a:r>
              <a:rPr lang="fr-FR" i="1" dirty="0"/>
              <a:t>impliqués</a:t>
            </a:r>
            <a:r>
              <a:rPr lang="fr-FR" dirty="0"/>
              <a:t>, par les supports technologiques, mais qui pourraient être produits hors ligne (abréviations, sigles comme LOL, OMG, WTF, etc. toutes ces formes étant déjà étudiées par les courants de la CMO [Communication médiée par ordinateur par exemple]), mais je veux dire des formes véritablement </a:t>
            </a:r>
            <a:r>
              <a:rPr lang="fr-FR" dirty="0" err="1"/>
              <a:t>technolangagières</a:t>
            </a:r>
            <a:r>
              <a:rPr lang="fr-FR" dirty="0"/>
              <a:t> qui sont produites </a:t>
            </a:r>
            <a:r>
              <a:rPr lang="fr-FR" i="1" dirty="0"/>
              <a:t>dans</a:t>
            </a:r>
            <a:r>
              <a:rPr lang="fr-FR" dirty="0"/>
              <a:t> des environnements numériques et </a:t>
            </a:r>
            <a:r>
              <a:rPr lang="fr-FR" i="1" dirty="0"/>
              <a:t>dans lesquelles le langage est technique et la technique EST </a:t>
            </a:r>
            <a:r>
              <a:rPr lang="fr-FR" i="1" dirty="0" smtClean="0"/>
              <a:t>langagière ». (</a:t>
            </a:r>
            <a:r>
              <a:rPr lang="fr-FR" i="1" dirty="0" err="1" smtClean="0"/>
              <a:t>Paveau</a:t>
            </a:r>
            <a:r>
              <a:rPr lang="fr-FR" i="1" dirty="0" smtClean="0"/>
              <a:t> 2012)</a:t>
            </a:r>
            <a:r>
              <a:rPr lang="fr-FR" dirty="0"/>
              <a:t/>
            </a:r>
            <a:br>
              <a:rPr lang="fr-FR" dirty="0"/>
            </a:br>
            <a:endParaRPr lang="fr-FR" dirty="0"/>
          </a:p>
        </p:txBody>
      </p:sp>
    </p:spTree>
    <p:extLst>
      <p:ext uri="{BB962C8B-B14F-4D97-AF65-F5344CB8AC3E}">
        <p14:creationId xmlns:p14="http://schemas.microsoft.com/office/powerpoint/2010/main" val="1190658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Points forts de l’analogie rituel/match de foot :</a:t>
            </a:r>
            <a:endParaRPr lang="fr-FR" dirty="0"/>
          </a:p>
        </p:txBody>
      </p:sp>
      <p:sp>
        <p:nvSpPr>
          <p:cNvPr id="3" name="Espace réservé du contenu 2"/>
          <p:cNvSpPr>
            <a:spLocks noGrp="1"/>
          </p:cNvSpPr>
          <p:nvPr>
            <p:ph idx="1"/>
          </p:nvPr>
        </p:nvSpPr>
        <p:spPr/>
        <p:txBody>
          <a:bodyPr/>
          <a:lstStyle/>
          <a:p>
            <a:pPr lvl="0"/>
            <a:r>
              <a:rPr lang="fr-FR" dirty="0"/>
              <a:t>C</a:t>
            </a:r>
            <a:r>
              <a:rPr lang="fr-FR" dirty="0" smtClean="0"/>
              <a:t>onfiguration </a:t>
            </a:r>
            <a:r>
              <a:rPr lang="fr-FR" dirty="0"/>
              <a:t>spatiale singulière </a:t>
            </a:r>
          </a:p>
          <a:p>
            <a:pPr lvl="0"/>
            <a:r>
              <a:rPr lang="fr-FR" dirty="0"/>
              <a:t>A</a:t>
            </a:r>
            <a:r>
              <a:rPr lang="fr-FR" dirty="0" smtClean="0"/>
              <a:t>ffinités </a:t>
            </a:r>
            <a:r>
              <a:rPr lang="fr-FR" dirty="0"/>
              <a:t>temporelles et rythmiques </a:t>
            </a:r>
          </a:p>
          <a:p>
            <a:pPr lvl="0"/>
            <a:r>
              <a:rPr lang="fr-FR" dirty="0"/>
              <a:t>D</a:t>
            </a:r>
            <a:r>
              <a:rPr lang="fr-FR" dirty="0" smtClean="0"/>
              <a:t>ramaturgie préprogrammée </a:t>
            </a:r>
            <a:endParaRPr lang="fr-FR" dirty="0"/>
          </a:p>
          <a:p>
            <a:pPr lvl="0"/>
            <a:r>
              <a:rPr lang="fr-FR" dirty="0"/>
              <a:t>C</a:t>
            </a:r>
            <a:r>
              <a:rPr lang="fr-FR" dirty="0" smtClean="0"/>
              <a:t>omportement </a:t>
            </a:r>
            <a:r>
              <a:rPr lang="fr-FR" dirty="0"/>
              <a:t>« tribal » de la foule </a:t>
            </a:r>
          </a:p>
          <a:p>
            <a:endParaRPr lang="fr-FR" dirty="0"/>
          </a:p>
        </p:txBody>
      </p:sp>
    </p:spTree>
    <p:extLst>
      <p:ext uri="{BB962C8B-B14F-4D97-AF65-F5344CB8AC3E}">
        <p14:creationId xmlns:p14="http://schemas.microsoft.com/office/powerpoint/2010/main" val="1833364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140</TotalTime>
  <Words>351</Words>
  <Application>Microsoft Macintosh PowerPoint</Application>
  <PresentationFormat>Personnalisé</PresentationFormat>
  <Paragraphs>29</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Circuit</vt:lpstr>
      <vt:lpstr>« Atelier Goffman » 2014</vt:lpstr>
      <vt:lpstr>Présentation PowerPoint</vt:lpstr>
      <vt:lpstr>Le rituel comme pratique « mystique » « démystifiée »</vt:lpstr>
      <vt:lpstr>Le rituel comme pratique quotidienne</vt:lpstr>
      <vt:lpstr>Présentation PowerPoint</vt:lpstr>
      <vt:lpstr>Présentation PowerPoint</vt:lpstr>
      <vt:lpstr>Présentation PowerPoint</vt:lpstr>
      <vt:lpstr>Formes technolangagières</vt:lpstr>
      <vt:lpstr>Points forts de l’analogie rituel/match de foot :</vt:lpstr>
      <vt:lpstr>Présentation PowerPoint</vt:lpstr>
      <vt:lpstr>Enquête : « que pensez-vous des anniversaires sur fb ? »</vt:lpstr>
      <vt:lpstr>Références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Bibié laetitia</dc:creator>
  <cp:lastModifiedBy>Utilisateur de Microsoft Office</cp:lastModifiedBy>
  <cp:revision>10</cp:revision>
  <dcterms:created xsi:type="dcterms:W3CDTF">2014-11-15T14:49:38Z</dcterms:created>
  <dcterms:modified xsi:type="dcterms:W3CDTF">2014-11-27T11:59:08Z</dcterms:modified>
</cp:coreProperties>
</file>